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352" r:id="rId3"/>
    <p:sldId id="335" r:id="rId4"/>
    <p:sldId id="336" r:id="rId5"/>
    <p:sldId id="337" r:id="rId6"/>
    <p:sldId id="573" r:id="rId7"/>
    <p:sldId id="334" r:id="rId8"/>
    <p:sldId id="342" r:id="rId9"/>
    <p:sldId id="347" r:id="rId10"/>
    <p:sldId id="344" r:id="rId11"/>
    <p:sldId id="345" r:id="rId12"/>
    <p:sldId id="346" r:id="rId13"/>
    <p:sldId id="348" r:id="rId14"/>
    <p:sldId id="539" r:id="rId15"/>
    <p:sldId id="540" r:id="rId16"/>
    <p:sldId id="542" r:id="rId17"/>
    <p:sldId id="543" r:id="rId18"/>
    <p:sldId id="548" r:id="rId19"/>
    <p:sldId id="549" r:id="rId20"/>
    <p:sldId id="550" r:id="rId21"/>
    <p:sldId id="544" r:id="rId22"/>
    <p:sldId id="551" r:id="rId23"/>
    <p:sldId id="545" r:id="rId24"/>
    <p:sldId id="554" r:id="rId25"/>
    <p:sldId id="556" r:id="rId26"/>
    <p:sldId id="557" r:id="rId27"/>
    <p:sldId id="558" r:id="rId28"/>
    <p:sldId id="559" r:id="rId29"/>
    <p:sldId id="560" r:id="rId30"/>
    <p:sldId id="561" r:id="rId31"/>
    <p:sldId id="562" r:id="rId32"/>
    <p:sldId id="56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00"/>
    <p:restoredTop sz="94672"/>
  </p:normalViewPr>
  <p:slideViewPr>
    <p:cSldViewPr snapToGrid="0" snapToObjects="1">
      <p:cViewPr varScale="1">
        <p:scale>
          <a:sx n="128" d="100"/>
          <a:sy n="128" d="100"/>
        </p:scale>
        <p:origin x="3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4/2/24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4/2/24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4/2/24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4/2/24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4/2/24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4/2/24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4/2/24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4/2/24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2024</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4177644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4AEB-5FB0-8F4D-8387-12357081DE3E}"/>
              </a:ext>
            </a:extLst>
          </p:cNvPr>
          <p:cNvSpPr>
            <a:spLocks noGrp="1"/>
          </p:cNvSpPr>
          <p:nvPr>
            <p:ph type="title"/>
          </p:nvPr>
        </p:nvSpPr>
        <p:spPr/>
        <p:txBody>
          <a:bodyPr/>
          <a:lstStyle/>
          <a:p>
            <a:r>
              <a:rPr lang="en-US" dirty="0"/>
              <a:t>Dislocation Channels</a:t>
            </a:r>
          </a:p>
        </p:txBody>
      </p:sp>
      <p:sp>
        <p:nvSpPr>
          <p:cNvPr id="3" name="Content Placeholder 2">
            <a:extLst>
              <a:ext uri="{FF2B5EF4-FFF2-40B4-BE49-F238E27FC236}">
                <a16:creationId xmlns:a16="http://schemas.microsoft.com/office/drawing/2014/main" id="{00B1D4E7-5A10-5147-8905-E00DA7654BC9}"/>
              </a:ext>
            </a:extLst>
          </p:cNvPr>
          <p:cNvSpPr>
            <a:spLocks noGrp="1"/>
          </p:cNvSpPr>
          <p:nvPr>
            <p:ph idx="1"/>
          </p:nvPr>
        </p:nvSpPr>
        <p:spPr>
          <a:xfrm>
            <a:off x="609600" y="2160495"/>
            <a:ext cx="6836229" cy="3965670"/>
          </a:xfrm>
        </p:spPr>
        <p:txBody>
          <a:bodyPr>
            <a:normAutofit fontScale="92500" lnSpcReduction="20000"/>
          </a:bodyPr>
          <a:lstStyle/>
          <a:p>
            <a:r>
              <a:rPr lang="en-GB" dirty="0">
                <a:latin typeface="Arial" charset="0"/>
                <a:cs typeface="Arial" charset="0"/>
              </a:rPr>
              <a:t>When stress is high enough, loops are “swept away”, forming a clean channel</a:t>
            </a:r>
          </a:p>
          <a:p>
            <a:r>
              <a:rPr lang="en-US" dirty="0"/>
              <a:t>Once a channel is cleaned out, dislocations continue to move along it</a:t>
            </a:r>
          </a:p>
          <a:p>
            <a:r>
              <a:rPr lang="en-US" dirty="0"/>
              <a:t>This results in lots of deformation in that one area, creating slip steps</a:t>
            </a:r>
          </a:p>
          <a:p>
            <a:r>
              <a:rPr lang="en-US" dirty="0">
                <a:cs typeface="Arial" charset="0"/>
              </a:rPr>
              <a:t>In HCP zircaloy, channels form on basal planes or prism planes depending on</a:t>
            </a:r>
          </a:p>
          <a:p>
            <a:pPr lvl="1"/>
            <a:r>
              <a:rPr lang="en-US" dirty="0">
                <a:cs typeface="Arial" charset="0"/>
              </a:rPr>
              <a:t>Load direction</a:t>
            </a:r>
          </a:p>
          <a:p>
            <a:pPr lvl="1"/>
            <a:r>
              <a:rPr lang="en-US" dirty="0">
                <a:cs typeface="Arial" charset="0"/>
              </a:rPr>
              <a:t>Temperature</a:t>
            </a:r>
          </a:p>
          <a:p>
            <a:pPr lvl="1"/>
            <a:r>
              <a:rPr lang="en-GB" dirty="0">
                <a:cs typeface="Arial" charset="0"/>
              </a:rPr>
              <a:t>Oxygen content in the alloy</a:t>
            </a:r>
            <a:endParaRPr lang="en-US" dirty="0">
              <a:cs typeface="Arial" charset="0"/>
            </a:endParaRPr>
          </a:p>
          <a:p>
            <a:pPr lvl="1"/>
            <a:r>
              <a:rPr lang="en-US" dirty="0">
                <a:cs typeface="Arial" charset="0"/>
              </a:rPr>
              <a:t>F</a:t>
            </a:r>
            <a:r>
              <a:rPr lang="en-GB" dirty="0" err="1">
                <a:cs typeface="Arial" charset="0"/>
              </a:rPr>
              <a:t>luence</a:t>
            </a:r>
            <a:endParaRPr lang="en-US" dirty="0"/>
          </a:p>
          <a:p>
            <a:endParaRPr lang="en-US" dirty="0"/>
          </a:p>
        </p:txBody>
      </p:sp>
      <p:sp>
        <p:nvSpPr>
          <p:cNvPr id="4" name="Slide Number Placeholder 3">
            <a:extLst>
              <a:ext uri="{FF2B5EF4-FFF2-40B4-BE49-F238E27FC236}">
                <a16:creationId xmlns:a16="http://schemas.microsoft.com/office/drawing/2014/main" id="{FD1457B9-36B9-F14D-9AA8-2055A88AC167}"/>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6" name="Picture 1" descr="Figure 4-1 Correlation of dislocations and surface slip steps on copper single crystal irradiated with neutrons and deformed in tension [Sharp, 1972].png">
            <a:extLst>
              <a:ext uri="{FF2B5EF4-FFF2-40B4-BE49-F238E27FC236}">
                <a16:creationId xmlns:a16="http://schemas.microsoft.com/office/drawing/2014/main" id="{8817DE77-2C6B-344D-A069-083E5C4A0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514" y="1891220"/>
            <a:ext cx="3532886" cy="4465131"/>
          </a:xfrm>
          <a:prstGeom prst="rect">
            <a:avLst/>
          </a:prstGeom>
          <a:noFill/>
          <a:ln w="6350">
            <a:solidFill>
              <a:srgbClr val="D4AD6F"/>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19387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1B36-8CDC-E846-AB31-0645DA1276C6}"/>
              </a:ext>
            </a:extLst>
          </p:cNvPr>
          <p:cNvSpPr>
            <a:spLocks noGrp="1"/>
          </p:cNvSpPr>
          <p:nvPr>
            <p:ph type="title"/>
          </p:nvPr>
        </p:nvSpPr>
        <p:spPr/>
        <p:txBody>
          <a:bodyPr/>
          <a:lstStyle/>
          <a:p>
            <a:r>
              <a:rPr lang="en-US" dirty="0"/>
              <a:t>Dislocation Channels</a:t>
            </a:r>
          </a:p>
        </p:txBody>
      </p:sp>
      <p:sp>
        <p:nvSpPr>
          <p:cNvPr id="3" name="Content Placeholder 2">
            <a:extLst>
              <a:ext uri="{FF2B5EF4-FFF2-40B4-BE49-F238E27FC236}">
                <a16:creationId xmlns:a16="http://schemas.microsoft.com/office/drawing/2014/main" id="{D8CC5BFF-8DAE-4344-94F9-2AF94CE90FEA}"/>
              </a:ext>
            </a:extLst>
          </p:cNvPr>
          <p:cNvSpPr>
            <a:spLocks noGrp="1"/>
          </p:cNvSpPr>
          <p:nvPr>
            <p:ph idx="1"/>
          </p:nvPr>
        </p:nvSpPr>
        <p:spPr>
          <a:xfrm>
            <a:off x="609600" y="2160495"/>
            <a:ext cx="4508665" cy="3965670"/>
          </a:xfrm>
        </p:spPr>
        <p:txBody>
          <a:bodyPr/>
          <a:lstStyle/>
          <a:p>
            <a:r>
              <a:rPr lang="en-US" dirty="0">
                <a:latin typeface="Arial" charset="0"/>
                <a:cs typeface="Arial" charset="0"/>
              </a:rPr>
              <a:t>Channel formation is an important behavior in irradiated zircaloy</a:t>
            </a:r>
          </a:p>
          <a:p>
            <a:r>
              <a:rPr lang="en-US" dirty="0">
                <a:latin typeface="Arial" charset="0"/>
                <a:cs typeface="Arial" charset="0"/>
              </a:rPr>
              <a:t>Increases the effective ductility in high irradiated material</a:t>
            </a:r>
          </a:p>
          <a:p>
            <a:r>
              <a:rPr lang="en-US" dirty="0">
                <a:latin typeface="Arial" charset="0"/>
                <a:cs typeface="Arial" charset="0"/>
              </a:rPr>
              <a:t>Dislocation channel deformation occurs at high load or high fluence</a:t>
            </a:r>
            <a:endParaRPr lang="en-US" dirty="0"/>
          </a:p>
        </p:txBody>
      </p:sp>
      <p:sp>
        <p:nvSpPr>
          <p:cNvPr id="4" name="Slide Number Placeholder 3">
            <a:extLst>
              <a:ext uri="{FF2B5EF4-FFF2-40B4-BE49-F238E27FC236}">
                <a16:creationId xmlns:a16="http://schemas.microsoft.com/office/drawing/2014/main" id="{1C5F7AB6-8410-A642-9D80-1DF7232DC61D}"/>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5" name="Picture 2" descr="3-17">
            <a:extLst>
              <a:ext uri="{FF2B5EF4-FFF2-40B4-BE49-F238E27FC236}">
                <a16:creationId xmlns:a16="http://schemas.microsoft.com/office/drawing/2014/main" id="{B75CB85A-473B-1D45-A00E-C4F2DF127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5470" y="1873334"/>
            <a:ext cx="6217012" cy="416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141099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5503-6552-3B46-A880-0D817A06A198}"/>
              </a:ext>
            </a:extLst>
          </p:cNvPr>
          <p:cNvSpPr>
            <a:spLocks noGrp="1"/>
          </p:cNvSpPr>
          <p:nvPr>
            <p:ph type="title"/>
          </p:nvPr>
        </p:nvSpPr>
        <p:spPr/>
        <p:txBody>
          <a:bodyPr/>
          <a:lstStyle/>
          <a:p>
            <a:r>
              <a:rPr lang="en-US" dirty="0"/>
              <a:t>Fatigue</a:t>
            </a:r>
          </a:p>
        </p:txBody>
      </p:sp>
      <p:sp>
        <p:nvSpPr>
          <p:cNvPr id="3" name="Content Placeholder 2">
            <a:extLst>
              <a:ext uri="{FF2B5EF4-FFF2-40B4-BE49-F238E27FC236}">
                <a16:creationId xmlns:a16="http://schemas.microsoft.com/office/drawing/2014/main" id="{81F4B02D-134E-3F41-AD4E-8F573D7B9D0B}"/>
              </a:ext>
            </a:extLst>
          </p:cNvPr>
          <p:cNvSpPr>
            <a:spLocks noGrp="1"/>
          </p:cNvSpPr>
          <p:nvPr>
            <p:ph idx="1"/>
          </p:nvPr>
        </p:nvSpPr>
        <p:spPr>
          <a:xfrm>
            <a:off x="609601" y="2160495"/>
            <a:ext cx="6313714" cy="3965670"/>
          </a:xfrm>
        </p:spPr>
        <p:txBody>
          <a:bodyPr>
            <a:normAutofit fontScale="92500" lnSpcReduction="20000"/>
          </a:bodyPr>
          <a:lstStyle/>
          <a:p>
            <a:r>
              <a:rPr lang="en-US" dirty="0"/>
              <a:t>Material fatigue is the weakening of a material caused by repeated applied loads</a:t>
            </a:r>
          </a:p>
          <a:p>
            <a:r>
              <a:rPr lang="en-US" dirty="0"/>
              <a:t>Materials under cyclic loading can experience brittle-like fracture at stresses significantly below their UTS</a:t>
            </a:r>
          </a:p>
          <a:p>
            <a:r>
              <a:rPr lang="en-US" dirty="0"/>
              <a:t>It is caused by the slow propagation of microstructure damage</a:t>
            </a:r>
          </a:p>
          <a:p>
            <a:r>
              <a:rPr lang="en-US" dirty="0"/>
              <a:t>The engineering tool for investigating fatigue is the S-N curve</a:t>
            </a:r>
          </a:p>
          <a:p>
            <a:r>
              <a:rPr lang="en-US" dirty="0"/>
              <a:t>An S-N curve is a graph of the magnitude of the cyclic stress (S) against the logarithmic scale of cycles to failure (N)</a:t>
            </a:r>
          </a:p>
          <a:p>
            <a:endParaRPr lang="en-US" dirty="0"/>
          </a:p>
        </p:txBody>
      </p:sp>
      <p:sp>
        <p:nvSpPr>
          <p:cNvPr id="4" name="Slide Number Placeholder 3">
            <a:extLst>
              <a:ext uri="{FF2B5EF4-FFF2-40B4-BE49-F238E27FC236}">
                <a16:creationId xmlns:a16="http://schemas.microsoft.com/office/drawing/2014/main" id="{5AC81888-C96E-C044-B43A-C8F5E0E8EDD1}"/>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6" name="Picture 5" descr="Ewing_and_Humfrey_fatigue_cracks.jpeg">
            <a:extLst>
              <a:ext uri="{FF2B5EF4-FFF2-40B4-BE49-F238E27FC236}">
                <a16:creationId xmlns:a16="http://schemas.microsoft.com/office/drawing/2014/main" id="{EFC560D5-AE52-D744-BC95-6B958D965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2331" y="430469"/>
            <a:ext cx="2699223" cy="3259587"/>
          </a:xfrm>
          <a:prstGeom prst="rect">
            <a:avLst/>
          </a:prstGeom>
        </p:spPr>
      </p:pic>
      <p:pic>
        <p:nvPicPr>
          <p:cNvPr id="1026" name="Picture 2">
            <a:extLst>
              <a:ext uri="{FF2B5EF4-FFF2-40B4-BE49-F238E27FC236}">
                <a16:creationId xmlns:a16="http://schemas.microsoft.com/office/drawing/2014/main" id="{98AC2CBE-435F-E403-81C3-29CC2616C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7999" y="3841748"/>
            <a:ext cx="3919445" cy="2697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450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56DB6-5BF8-5A40-B75A-DAEED4683BB9}"/>
              </a:ext>
            </a:extLst>
          </p:cNvPr>
          <p:cNvSpPr>
            <a:spLocks noGrp="1"/>
          </p:cNvSpPr>
          <p:nvPr>
            <p:ph type="title"/>
          </p:nvPr>
        </p:nvSpPr>
        <p:spPr/>
        <p:txBody>
          <a:bodyPr/>
          <a:lstStyle/>
          <a:p>
            <a:r>
              <a:rPr lang="en-US" dirty="0" err="1"/>
              <a:t>Zr</a:t>
            </a:r>
            <a:r>
              <a:rPr lang="en-US" dirty="0"/>
              <a:t> Fatigue</a:t>
            </a:r>
          </a:p>
        </p:txBody>
      </p:sp>
      <p:sp>
        <p:nvSpPr>
          <p:cNvPr id="3" name="Content Placeholder 2">
            <a:extLst>
              <a:ext uri="{FF2B5EF4-FFF2-40B4-BE49-F238E27FC236}">
                <a16:creationId xmlns:a16="http://schemas.microsoft.com/office/drawing/2014/main" id="{AF6687C2-6D82-4E4D-A328-67E6BCECF0DD}"/>
              </a:ext>
            </a:extLst>
          </p:cNvPr>
          <p:cNvSpPr>
            <a:spLocks noGrp="1"/>
          </p:cNvSpPr>
          <p:nvPr>
            <p:ph idx="1"/>
          </p:nvPr>
        </p:nvSpPr>
        <p:spPr>
          <a:xfrm>
            <a:off x="609600" y="2160495"/>
            <a:ext cx="5494317" cy="3965670"/>
          </a:xfrm>
        </p:spPr>
        <p:txBody>
          <a:bodyPr>
            <a:normAutofit fontScale="92500" lnSpcReduction="20000"/>
          </a:bodyPr>
          <a:lstStyle/>
          <a:p>
            <a:r>
              <a:rPr lang="en-US" dirty="0">
                <a:latin typeface="Arial" charset="0"/>
                <a:cs typeface="Arial" charset="0"/>
              </a:rPr>
              <a:t>Zircaloy experiences fatigue like other metals</a:t>
            </a:r>
          </a:p>
          <a:p>
            <a:r>
              <a:rPr lang="en-GB" dirty="0">
                <a:latin typeface="Arial" charset="0"/>
                <a:cs typeface="Arial" charset="0"/>
              </a:rPr>
              <a:t>Zircaloy has a fatigue limit at about 10</a:t>
            </a:r>
            <a:r>
              <a:rPr lang="en-GB" baseline="30000" dirty="0">
                <a:latin typeface="Arial" charset="0"/>
                <a:cs typeface="Arial" charset="0"/>
              </a:rPr>
              <a:t>5</a:t>
            </a:r>
            <a:r>
              <a:rPr lang="en-GB" dirty="0">
                <a:latin typeface="Arial" charset="0"/>
                <a:cs typeface="Arial" charset="0"/>
              </a:rPr>
              <a:t> cycles </a:t>
            </a:r>
            <a:r>
              <a:rPr lang="en-US" dirty="0">
                <a:latin typeface="Arial" charset="0"/>
                <a:cs typeface="Arial" charset="0"/>
              </a:rPr>
              <a:t>with </a:t>
            </a:r>
            <a:r>
              <a:rPr lang="en-GB" dirty="0">
                <a:latin typeface="Arial" charset="0"/>
                <a:cs typeface="Arial" charset="0"/>
              </a:rPr>
              <a:t>180 </a:t>
            </a:r>
            <a:r>
              <a:rPr lang="en-GB" dirty="0" err="1">
                <a:latin typeface="Arial" charset="0"/>
                <a:cs typeface="Arial" charset="0"/>
              </a:rPr>
              <a:t>Mpa</a:t>
            </a:r>
            <a:r>
              <a:rPr lang="en-GB" dirty="0">
                <a:latin typeface="Arial" charset="0"/>
                <a:cs typeface="Arial" charset="0"/>
              </a:rPr>
              <a:t> (The UTS is &gt;500 </a:t>
            </a:r>
            <a:r>
              <a:rPr lang="en-GB" dirty="0" err="1">
                <a:latin typeface="Arial" charset="0"/>
                <a:cs typeface="Arial" charset="0"/>
              </a:rPr>
              <a:t>Mpa</a:t>
            </a:r>
            <a:r>
              <a:rPr lang="en-GB" dirty="0">
                <a:latin typeface="Arial" charset="0"/>
                <a:cs typeface="Arial" charset="0"/>
              </a:rPr>
              <a:t>)</a:t>
            </a:r>
            <a:endParaRPr lang="en-US" dirty="0">
              <a:latin typeface="Arial" charset="0"/>
              <a:cs typeface="Arial" charset="0"/>
            </a:endParaRPr>
          </a:p>
          <a:p>
            <a:r>
              <a:rPr lang="en-GB" dirty="0">
                <a:latin typeface="Arial" charset="0"/>
                <a:cs typeface="Arial" charset="0"/>
              </a:rPr>
              <a:t>Irradiation slightly lowers the fatigue life in the</a:t>
            </a:r>
            <a:r>
              <a:rPr lang="en-US" dirty="0">
                <a:latin typeface="Arial" charset="0"/>
                <a:cs typeface="Arial" charset="0"/>
              </a:rPr>
              <a:t> </a:t>
            </a:r>
            <a:r>
              <a:rPr lang="en-GB" dirty="0">
                <a:latin typeface="Arial" charset="0"/>
                <a:cs typeface="Arial" charset="0"/>
              </a:rPr>
              <a:t>low cycle range, to less than about 10</a:t>
            </a:r>
            <a:r>
              <a:rPr lang="en-GB" baseline="30000" dirty="0">
                <a:latin typeface="Arial" charset="0"/>
                <a:cs typeface="Arial" charset="0"/>
              </a:rPr>
              <a:t>4</a:t>
            </a:r>
            <a:r>
              <a:rPr lang="en-GB" dirty="0">
                <a:latin typeface="Arial" charset="0"/>
                <a:cs typeface="Arial" charset="0"/>
              </a:rPr>
              <a:t> cycles</a:t>
            </a:r>
            <a:endParaRPr lang="en-US" dirty="0">
              <a:latin typeface="Arial" charset="0"/>
              <a:cs typeface="Arial" charset="0"/>
            </a:endParaRPr>
          </a:p>
          <a:p>
            <a:r>
              <a:rPr lang="en-GB" dirty="0">
                <a:latin typeface="Arial" charset="0"/>
                <a:cs typeface="Arial" charset="0"/>
              </a:rPr>
              <a:t>Irradiation has no effect on the fatigue life on the</a:t>
            </a:r>
            <a:r>
              <a:rPr lang="en-US" dirty="0">
                <a:latin typeface="Arial" charset="0"/>
                <a:cs typeface="Arial" charset="0"/>
              </a:rPr>
              <a:t> </a:t>
            </a:r>
            <a:r>
              <a:rPr lang="en-GB" dirty="0">
                <a:latin typeface="Arial" charset="0"/>
                <a:cs typeface="Arial" charset="0"/>
              </a:rPr>
              <a:t>high cycle (lower stress) range, greater than about 10</a:t>
            </a:r>
            <a:r>
              <a:rPr lang="en-GB" baseline="30000" dirty="0">
                <a:latin typeface="Arial" charset="0"/>
                <a:cs typeface="Arial" charset="0"/>
              </a:rPr>
              <a:t>5</a:t>
            </a:r>
            <a:r>
              <a:rPr lang="en-GB" dirty="0">
                <a:latin typeface="Arial" charset="0"/>
                <a:cs typeface="Arial" charset="0"/>
              </a:rPr>
              <a:t> cycles</a:t>
            </a:r>
            <a:endParaRPr lang="en-US" dirty="0">
              <a:latin typeface="Arial" charset="0"/>
              <a:cs typeface="Arial" charset="0"/>
            </a:endParaRPr>
          </a:p>
          <a:p>
            <a:r>
              <a:rPr lang="en-US" dirty="0"/>
              <a:t>Design must demonstrate a factor of safety of 2 on stress and 20 on cycles</a:t>
            </a:r>
          </a:p>
          <a:p>
            <a:endParaRPr lang="en-US" dirty="0"/>
          </a:p>
        </p:txBody>
      </p:sp>
      <p:sp>
        <p:nvSpPr>
          <p:cNvPr id="4" name="Slide Number Placeholder 3">
            <a:extLst>
              <a:ext uri="{FF2B5EF4-FFF2-40B4-BE49-F238E27FC236}">
                <a16:creationId xmlns:a16="http://schemas.microsoft.com/office/drawing/2014/main" id="{F72B9798-B6FC-7747-8148-29B422B02EAD}"/>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6" name="Picture 2" descr="F-27">
            <a:extLst>
              <a:ext uri="{FF2B5EF4-FFF2-40B4-BE49-F238E27FC236}">
                <a16:creationId xmlns:a16="http://schemas.microsoft.com/office/drawing/2014/main" id="{2AD9F4ED-D0EA-9141-872D-E2A26A46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7055" y="2345911"/>
            <a:ext cx="5624945" cy="359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2768805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6D47-0846-0C4A-8082-38B78C4B7C6C}"/>
              </a:ext>
            </a:extLst>
          </p:cNvPr>
          <p:cNvSpPr>
            <a:spLocks noGrp="1"/>
          </p:cNvSpPr>
          <p:nvPr>
            <p:ph type="title"/>
          </p:nvPr>
        </p:nvSpPr>
        <p:spPr/>
        <p:txBody>
          <a:bodyPr/>
          <a:lstStyle/>
          <a:p>
            <a:r>
              <a:rPr lang="en-US" dirty="0"/>
              <a:t>Pellet Cladding Interaction (PCI)</a:t>
            </a:r>
          </a:p>
        </p:txBody>
      </p:sp>
      <p:sp>
        <p:nvSpPr>
          <p:cNvPr id="3" name="Content Placeholder 2">
            <a:extLst>
              <a:ext uri="{FF2B5EF4-FFF2-40B4-BE49-F238E27FC236}">
                <a16:creationId xmlns:a16="http://schemas.microsoft.com/office/drawing/2014/main" id="{06BBA2C4-CA64-2347-BC94-FFA4105936F8}"/>
              </a:ext>
            </a:extLst>
          </p:cNvPr>
          <p:cNvSpPr>
            <a:spLocks noGrp="1"/>
          </p:cNvSpPr>
          <p:nvPr>
            <p:ph idx="1"/>
          </p:nvPr>
        </p:nvSpPr>
        <p:spPr/>
        <p:txBody>
          <a:bodyPr/>
          <a:lstStyle/>
          <a:p>
            <a:r>
              <a:rPr lang="en-US" sz="2000" dirty="0"/>
              <a:t>PCI includes both mechanical (PCMI) and chemical interaction (PCCI), often seen in a more general sense FCMI and FCCI</a:t>
            </a:r>
          </a:p>
          <a:p>
            <a:r>
              <a:rPr lang="en-US" sz="2000" dirty="0"/>
              <a:t>The process of PCI involves the combination of high internal mechanical stress in the cladding and a corrosive environment resulting from the accumulation of volatile fission products in the fuel-clad gap</a:t>
            </a:r>
          </a:p>
          <a:p>
            <a:r>
              <a:rPr lang="en-US" sz="2000" dirty="0"/>
              <a:t>These conditions may lead to the initiation and propagation of radial cracks, which can penetrate through the cladding</a:t>
            </a:r>
          </a:p>
          <a:p>
            <a:r>
              <a:rPr lang="en-US" sz="2000" dirty="0"/>
              <a:t>Frequent PCI failures were observed in the 1960s and 1970s, leading to extensive research efforts</a:t>
            </a:r>
          </a:p>
          <a:p>
            <a:r>
              <a:rPr lang="en-US" sz="2000" dirty="0"/>
              <a:t>Altering operational procedures, modifying the manufacturing process of the cladding, adding a composite layer and/or applying a protective coating to the inner cladding surface can help mitigate these failures</a:t>
            </a:r>
          </a:p>
          <a:p>
            <a:endParaRPr lang="en-US" sz="2000" dirty="0"/>
          </a:p>
        </p:txBody>
      </p:sp>
      <p:sp>
        <p:nvSpPr>
          <p:cNvPr id="4" name="Slide Number Placeholder 3">
            <a:extLst>
              <a:ext uri="{FF2B5EF4-FFF2-40B4-BE49-F238E27FC236}">
                <a16:creationId xmlns:a16="http://schemas.microsoft.com/office/drawing/2014/main" id="{DF8C6BBD-3F81-8343-A4C2-B33FC3935576}"/>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spTree>
    <p:extLst>
      <p:ext uri="{BB962C8B-B14F-4D97-AF65-F5344CB8AC3E}">
        <p14:creationId xmlns:p14="http://schemas.microsoft.com/office/powerpoint/2010/main" val="762393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3A7E0-1894-9845-BC88-D13A923ADC88}"/>
              </a:ext>
            </a:extLst>
          </p:cNvPr>
          <p:cNvSpPr>
            <a:spLocks noGrp="1"/>
          </p:cNvSpPr>
          <p:nvPr>
            <p:ph type="title"/>
          </p:nvPr>
        </p:nvSpPr>
        <p:spPr/>
        <p:txBody>
          <a:bodyPr/>
          <a:lstStyle/>
          <a:p>
            <a:r>
              <a:rPr lang="en-US" dirty="0"/>
              <a:t>Physical Phenomena in PCI</a:t>
            </a:r>
          </a:p>
        </p:txBody>
      </p:sp>
      <p:sp>
        <p:nvSpPr>
          <p:cNvPr id="3" name="Content Placeholder 2">
            <a:extLst>
              <a:ext uri="{FF2B5EF4-FFF2-40B4-BE49-F238E27FC236}">
                <a16:creationId xmlns:a16="http://schemas.microsoft.com/office/drawing/2014/main" id="{8529B981-56C1-7945-A83C-B6E32FB90764}"/>
              </a:ext>
            </a:extLst>
          </p:cNvPr>
          <p:cNvSpPr>
            <a:spLocks noGrp="1"/>
          </p:cNvSpPr>
          <p:nvPr>
            <p:ph idx="1"/>
          </p:nvPr>
        </p:nvSpPr>
        <p:spPr>
          <a:xfrm>
            <a:off x="609600" y="2160495"/>
            <a:ext cx="6447183" cy="3965670"/>
          </a:xfrm>
        </p:spPr>
        <p:txBody>
          <a:bodyPr/>
          <a:lstStyle/>
          <a:p>
            <a:r>
              <a:rPr lang="en-US" sz="2000" dirty="0"/>
              <a:t>The fuel thermally expands and swells</a:t>
            </a:r>
          </a:p>
          <a:p>
            <a:r>
              <a:rPr lang="en-US" sz="2000" dirty="0"/>
              <a:t>The cladding undergoes thermal and irradiation-induced creep</a:t>
            </a:r>
          </a:p>
          <a:p>
            <a:r>
              <a:rPr lang="en-US" sz="2000" dirty="0"/>
              <a:t>Mechanical interaction between the fuel pellet and cladding generates radial compressive stresses in addition to tensile hoop stresses</a:t>
            </a:r>
          </a:p>
          <a:p>
            <a:r>
              <a:rPr lang="en-US" sz="2000" dirty="0"/>
              <a:t>Volatile fission product gases are released into the gap</a:t>
            </a:r>
          </a:p>
          <a:p>
            <a:r>
              <a:rPr lang="en-US" sz="2000" dirty="0"/>
              <a:t>The cracking of the fuel pellet together with non-uniform thermal expansion resulting in preferential contact at the pellet interfaces increases local mechanical stresses in the cladding</a:t>
            </a:r>
          </a:p>
          <a:p>
            <a:endParaRPr lang="en-US" sz="2000" dirty="0"/>
          </a:p>
          <a:p>
            <a:endParaRPr lang="en-US" sz="2000" dirty="0"/>
          </a:p>
        </p:txBody>
      </p:sp>
      <p:sp>
        <p:nvSpPr>
          <p:cNvPr id="4" name="Slide Number Placeholder 3">
            <a:extLst>
              <a:ext uri="{FF2B5EF4-FFF2-40B4-BE49-F238E27FC236}">
                <a16:creationId xmlns:a16="http://schemas.microsoft.com/office/drawing/2014/main" id="{18ABFBFC-6636-C848-9647-03E6DEB3096B}"/>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7191ACE0-1675-8549-8788-8C12DD64DF37}"/>
              </a:ext>
            </a:extLst>
          </p:cNvPr>
          <p:cNvPicPr>
            <a:picLocks noChangeAspect="1"/>
          </p:cNvPicPr>
          <p:nvPr/>
        </p:nvPicPr>
        <p:blipFill>
          <a:blip r:embed="rId2"/>
          <a:stretch>
            <a:fillRect/>
          </a:stretch>
        </p:blipFill>
        <p:spPr>
          <a:xfrm>
            <a:off x="7144026" y="2244680"/>
            <a:ext cx="4622800" cy="3797300"/>
          </a:xfrm>
          <a:prstGeom prst="rect">
            <a:avLst/>
          </a:prstGeom>
        </p:spPr>
      </p:pic>
    </p:spTree>
    <p:extLst>
      <p:ext uri="{BB962C8B-B14F-4D97-AF65-F5344CB8AC3E}">
        <p14:creationId xmlns:p14="http://schemas.microsoft.com/office/powerpoint/2010/main" val="1823931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513E-F0D5-C24A-9B3A-89C443B0AD91}"/>
              </a:ext>
            </a:extLst>
          </p:cNvPr>
          <p:cNvSpPr>
            <a:spLocks noGrp="1"/>
          </p:cNvSpPr>
          <p:nvPr>
            <p:ph type="title"/>
          </p:nvPr>
        </p:nvSpPr>
        <p:spPr/>
        <p:txBody>
          <a:bodyPr/>
          <a:lstStyle/>
          <a:p>
            <a:r>
              <a:rPr lang="en-US" dirty="0"/>
              <a:t>Stress Corrosion Cracking (SCC)</a:t>
            </a:r>
          </a:p>
        </p:txBody>
      </p:sp>
      <p:sp>
        <p:nvSpPr>
          <p:cNvPr id="3" name="Content Placeholder 2">
            <a:extLst>
              <a:ext uri="{FF2B5EF4-FFF2-40B4-BE49-F238E27FC236}">
                <a16:creationId xmlns:a16="http://schemas.microsoft.com/office/drawing/2014/main" id="{824CA0A2-1067-C647-84D4-76BF7AF015CD}"/>
              </a:ext>
            </a:extLst>
          </p:cNvPr>
          <p:cNvSpPr>
            <a:spLocks noGrp="1"/>
          </p:cNvSpPr>
          <p:nvPr>
            <p:ph idx="1"/>
          </p:nvPr>
        </p:nvSpPr>
        <p:spPr/>
        <p:txBody>
          <a:bodyPr/>
          <a:lstStyle/>
          <a:p>
            <a:r>
              <a:rPr lang="en-US" sz="2000" dirty="0"/>
              <a:t>Alloys that are in a corrosive environment may develop cracks that would not otherwise develop in the absence of either stress or the corrosive environment – stress corrosion cracking (SCC)</a:t>
            </a:r>
          </a:p>
          <a:p>
            <a:r>
              <a:rPr lang="en-US" sz="2000" dirty="0"/>
              <a:t>Stress corrosion cracks may propagate along intergranular (IG) and/or </a:t>
            </a:r>
            <a:r>
              <a:rPr lang="en-US" sz="2000" dirty="0" err="1"/>
              <a:t>transgranular</a:t>
            </a:r>
            <a:r>
              <a:rPr lang="en-US" sz="2000" dirty="0"/>
              <a:t> (TG) paths</a:t>
            </a:r>
          </a:p>
          <a:p>
            <a:r>
              <a:rPr lang="en-US" sz="2000" dirty="0"/>
              <a:t>The propagation modes of these cracks may depend on the localized mechanical and chemical conditions that lead to SCC</a:t>
            </a:r>
          </a:p>
          <a:p>
            <a:r>
              <a:rPr lang="en-US" sz="2000" dirty="0"/>
              <a:t>In order for SCC to initiate and propagate in any material, four conditions are simultaneously required:</a:t>
            </a:r>
          </a:p>
          <a:p>
            <a:pPr lvl="1"/>
            <a:r>
              <a:rPr lang="en-US" sz="2000" dirty="0"/>
              <a:t>A corrosive environment, a susceptible material, sufficient stress, and sufficient time</a:t>
            </a:r>
          </a:p>
          <a:p>
            <a:pPr lvl="1"/>
            <a:endParaRPr lang="en-US" sz="2000" dirty="0"/>
          </a:p>
          <a:p>
            <a:endParaRPr lang="en-US" sz="2000" dirty="0"/>
          </a:p>
        </p:txBody>
      </p:sp>
      <p:sp>
        <p:nvSpPr>
          <p:cNvPr id="4" name="Slide Number Placeholder 3">
            <a:extLst>
              <a:ext uri="{FF2B5EF4-FFF2-40B4-BE49-F238E27FC236}">
                <a16:creationId xmlns:a16="http://schemas.microsoft.com/office/drawing/2014/main" id="{F32302D0-A22D-3B42-B025-B84E3C36BA09}"/>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4159850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0CC1-8F06-4C4A-8607-5BE6077C355A}"/>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D2B9C678-E5A5-DA40-8138-809AD23EA132}"/>
              </a:ext>
            </a:extLst>
          </p:cNvPr>
          <p:cNvSpPr>
            <a:spLocks noGrp="1"/>
          </p:cNvSpPr>
          <p:nvPr>
            <p:ph idx="1"/>
          </p:nvPr>
        </p:nvSpPr>
        <p:spPr>
          <a:xfrm>
            <a:off x="609600" y="2160495"/>
            <a:ext cx="6526696" cy="3965670"/>
          </a:xfrm>
        </p:spPr>
        <p:txBody>
          <a:bodyPr/>
          <a:lstStyle/>
          <a:p>
            <a:r>
              <a:rPr lang="en-US" sz="2000" dirty="0"/>
              <a:t>Chemically aggressive fission products accumulating in the fuel-clad gap form an important component of the corrosive environment</a:t>
            </a:r>
          </a:p>
          <a:p>
            <a:r>
              <a:rPr lang="en-US" sz="2000" dirty="0"/>
              <a:t>Primary corrosive species are the volatile fission products, such as iodine (I), cadmium (Cd) and cesium (Cs)</a:t>
            </a:r>
          </a:p>
          <a:p>
            <a:r>
              <a:rPr lang="en-US" sz="2000" dirty="0"/>
              <a:t>Corrosive species can diffuse down the temperature gradient through fuel cracks</a:t>
            </a:r>
          </a:p>
          <a:p>
            <a:r>
              <a:rPr lang="en-US" sz="2000" dirty="0"/>
              <a:t>A higher local concentration of fission gases exists near the fuel crack and SCC is more likely to occur in the adjacent cladding region</a:t>
            </a:r>
          </a:p>
          <a:p>
            <a:endParaRPr lang="en-US" sz="2000" dirty="0"/>
          </a:p>
        </p:txBody>
      </p:sp>
      <p:sp>
        <p:nvSpPr>
          <p:cNvPr id="4" name="Slide Number Placeholder 3">
            <a:extLst>
              <a:ext uri="{FF2B5EF4-FFF2-40B4-BE49-F238E27FC236}">
                <a16:creationId xmlns:a16="http://schemas.microsoft.com/office/drawing/2014/main" id="{59FAC7CF-97E5-0D4F-93EE-43479518BB87}"/>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25D93D78-A2B7-6040-B5B9-C17A67C37000}"/>
              </a:ext>
            </a:extLst>
          </p:cNvPr>
          <p:cNvPicPr>
            <a:picLocks noChangeAspect="1"/>
          </p:cNvPicPr>
          <p:nvPr/>
        </p:nvPicPr>
        <p:blipFill>
          <a:blip r:embed="rId2"/>
          <a:stretch>
            <a:fillRect/>
          </a:stretch>
        </p:blipFill>
        <p:spPr>
          <a:xfrm>
            <a:off x="7558708" y="1756742"/>
            <a:ext cx="4191000" cy="4457700"/>
          </a:xfrm>
          <a:prstGeom prst="rect">
            <a:avLst/>
          </a:prstGeom>
        </p:spPr>
      </p:pic>
    </p:spTree>
    <p:extLst>
      <p:ext uri="{BB962C8B-B14F-4D97-AF65-F5344CB8AC3E}">
        <p14:creationId xmlns:p14="http://schemas.microsoft.com/office/powerpoint/2010/main" val="3398931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99C3-FE1E-7249-AD28-ACAAA4441AE3}"/>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B975676D-1845-7649-9DAB-5FE23060537D}"/>
              </a:ext>
            </a:extLst>
          </p:cNvPr>
          <p:cNvSpPr>
            <a:spLocks noGrp="1"/>
          </p:cNvSpPr>
          <p:nvPr>
            <p:ph idx="1"/>
          </p:nvPr>
        </p:nvSpPr>
        <p:spPr>
          <a:xfrm>
            <a:off x="609600" y="2160495"/>
            <a:ext cx="6795052" cy="3965670"/>
          </a:xfrm>
        </p:spPr>
        <p:txBody>
          <a:bodyPr/>
          <a:lstStyle/>
          <a:p>
            <a:r>
              <a:rPr lang="en-US" sz="2000" dirty="0"/>
              <a:t>The ability of fission product atoms to be transported through the fuel to the fuel-clad gap depends on several factors, including its physical state</a:t>
            </a:r>
          </a:p>
          <a:p>
            <a:r>
              <a:rPr lang="en-US" sz="2000" dirty="0"/>
              <a:t>The mobility of fission gases is markedly different than solid state diffusion</a:t>
            </a:r>
          </a:p>
          <a:p>
            <a:r>
              <a:rPr lang="en-US" sz="2000" dirty="0"/>
              <a:t>The relative amounts of I and other chemical elements in the gaseous phase depend on the local fuel chemistry, which varies spatially</a:t>
            </a:r>
          </a:p>
          <a:p>
            <a:r>
              <a:rPr lang="en-US" sz="2000" dirty="0"/>
              <a:t>The figure illustrates the predicted effects of fuel chemistry, in particular the predicted spatial distribution of phases in highly irradiated PWR UO2 fuel, whereby the chemical behavior on the fuel surface is of particular interest</a:t>
            </a:r>
          </a:p>
          <a:p>
            <a:endParaRPr lang="en-US" sz="2000" dirty="0"/>
          </a:p>
          <a:p>
            <a:endParaRPr lang="en-US" sz="2000" dirty="0"/>
          </a:p>
        </p:txBody>
      </p:sp>
      <p:sp>
        <p:nvSpPr>
          <p:cNvPr id="4" name="Slide Number Placeholder 3">
            <a:extLst>
              <a:ext uri="{FF2B5EF4-FFF2-40B4-BE49-F238E27FC236}">
                <a16:creationId xmlns:a16="http://schemas.microsoft.com/office/drawing/2014/main" id="{B8F2470E-3C9B-BC41-BBA2-F0BD7751D41F}"/>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FD6BCF10-F21E-7A40-B9AB-49D021498962}"/>
              </a:ext>
            </a:extLst>
          </p:cNvPr>
          <p:cNvPicPr>
            <a:picLocks noChangeAspect="1"/>
          </p:cNvPicPr>
          <p:nvPr/>
        </p:nvPicPr>
        <p:blipFill>
          <a:blip r:embed="rId2"/>
          <a:stretch>
            <a:fillRect/>
          </a:stretch>
        </p:blipFill>
        <p:spPr>
          <a:xfrm>
            <a:off x="7291910" y="1968501"/>
            <a:ext cx="4900090" cy="3368812"/>
          </a:xfrm>
          <a:prstGeom prst="rect">
            <a:avLst/>
          </a:prstGeom>
        </p:spPr>
      </p:pic>
    </p:spTree>
    <p:extLst>
      <p:ext uri="{BB962C8B-B14F-4D97-AF65-F5344CB8AC3E}">
        <p14:creationId xmlns:p14="http://schemas.microsoft.com/office/powerpoint/2010/main" val="2735219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9292-EFC3-5741-A45E-B3A09839B7BB}"/>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4985952C-AAC5-764B-A233-590CC01B4B58}"/>
              </a:ext>
            </a:extLst>
          </p:cNvPr>
          <p:cNvSpPr>
            <a:spLocks noGrp="1"/>
          </p:cNvSpPr>
          <p:nvPr>
            <p:ph idx="1"/>
          </p:nvPr>
        </p:nvSpPr>
        <p:spPr>
          <a:xfrm>
            <a:off x="609600" y="2160495"/>
            <a:ext cx="5989983" cy="3965670"/>
          </a:xfrm>
        </p:spPr>
        <p:txBody>
          <a:bodyPr/>
          <a:lstStyle/>
          <a:p>
            <a:r>
              <a:rPr lang="en-US" sz="2000" dirty="0"/>
              <a:t>The dominant I containing solid phase that is predicted to be thermodynamically stable on the fuel surface is </a:t>
            </a:r>
            <a:r>
              <a:rPr lang="en-US" sz="2000" dirty="0" err="1"/>
              <a:t>CsI</a:t>
            </a:r>
            <a:endParaRPr lang="en-US" sz="2000" dirty="0"/>
          </a:p>
          <a:p>
            <a:r>
              <a:rPr lang="en-US" sz="2000" dirty="0"/>
              <a:t>Since typical fuel surface temperatures during normal operating conditions are of the order of 350–450 C and the hydrostatic pressure is greater than 1 atm, one would expect that solid </a:t>
            </a:r>
            <a:r>
              <a:rPr lang="en-US" sz="2000" dirty="0" err="1"/>
              <a:t>CsI</a:t>
            </a:r>
            <a:r>
              <a:rPr lang="en-US" sz="2000" dirty="0"/>
              <a:t> would be stable in the fuel-clad gap</a:t>
            </a:r>
          </a:p>
          <a:p>
            <a:r>
              <a:rPr lang="en-US" sz="2000" dirty="0"/>
              <a:t>The radiolytic decomposition of </a:t>
            </a:r>
            <a:r>
              <a:rPr lang="en-US" sz="2000" dirty="0" err="1"/>
              <a:t>CsI</a:t>
            </a:r>
            <a:r>
              <a:rPr lang="en-US" sz="2000" dirty="0"/>
              <a:t> increases the iodine partial pressure in the gap by many orders of magnitude</a:t>
            </a:r>
          </a:p>
          <a:p>
            <a:endParaRPr lang="en-US" sz="2000" dirty="0"/>
          </a:p>
          <a:p>
            <a:endParaRPr lang="en-US" sz="2000" dirty="0"/>
          </a:p>
        </p:txBody>
      </p:sp>
      <p:sp>
        <p:nvSpPr>
          <p:cNvPr id="4" name="Slide Number Placeholder 3">
            <a:extLst>
              <a:ext uri="{FF2B5EF4-FFF2-40B4-BE49-F238E27FC236}">
                <a16:creationId xmlns:a16="http://schemas.microsoft.com/office/drawing/2014/main" id="{3AA7D2F6-0682-D249-82E1-E3449FAA0D14}"/>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D7F0BD72-514D-C341-94E8-2E917F7780A5}"/>
              </a:ext>
            </a:extLst>
          </p:cNvPr>
          <p:cNvPicPr>
            <a:picLocks noChangeAspect="1"/>
          </p:cNvPicPr>
          <p:nvPr/>
        </p:nvPicPr>
        <p:blipFill>
          <a:blip r:embed="rId2"/>
          <a:stretch>
            <a:fillRect/>
          </a:stretch>
        </p:blipFill>
        <p:spPr>
          <a:xfrm>
            <a:off x="7315752" y="2237961"/>
            <a:ext cx="4140200" cy="3276600"/>
          </a:xfrm>
          <a:prstGeom prst="rect">
            <a:avLst/>
          </a:prstGeom>
        </p:spPr>
      </p:pic>
      <p:sp>
        <p:nvSpPr>
          <p:cNvPr id="6" name="TextBox 5">
            <a:extLst>
              <a:ext uri="{FF2B5EF4-FFF2-40B4-BE49-F238E27FC236}">
                <a16:creationId xmlns:a16="http://schemas.microsoft.com/office/drawing/2014/main" id="{75D7CB49-5E80-204D-AFD7-9C7BB7AB9134}"/>
              </a:ext>
            </a:extLst>
          </p:cNvPr>
          <p:cNvSpPr txBox="1"/>
          <p:nvPr/>
        </p:nvSpPr>
        <p:spPr>
          <a:xfrm>
            <a:off x="9531626" y="1968501"/>
            <a:ext cx="628374" cy="369332"/>
          </a:xfrm>
          <a:prstGeom prst="rect">
            <a:avLst/>
          </a:prstGeom>
          <a:noFill/>
        </p:spPr>
        <p:txBody>
          <a:bodyPr wrap="square" rtlCol="0">
            <a:spAutoFit/>
          </a:bodyPr>
          <a:lstStyle/>
          <a:p>
            <a:r>
              <a:rPr lang="en-US" dirty="0" err="1"/>
              <a:t>CsI</a:t>
            </a:r>
            <a:endParaRPr lang="en-US" dirty="0"/>
          </a:p>
        </p:txBody>
      </p:sp>
    </p:spTree>
    <p:extLst>
      <p:ext uri="{BB962C8B-B14F-4D97-AF65-F5344CB8AC3E}">
        <p14:creationId xmlns:p14="http://schemas.microsoft.com/office/powerpoint/2010/main" val="2504780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C0B6-3F8C-FF4D-A150-7B07ACA639B8}"/>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DB878354-690C-9A4E-845C-374B1E17BC22}"/>
              </a:ext>
            </a:extLst>
          </p:cNvPr>
          <p:cNvSpPr>
            <a:spLocks noGrp="1"/>
          </p:cNvSpPr>
          <p:nvPr>
            <p:ph idx="1"/>
          </p:nvPr>
        </p:nvSpPr>
        <p:spPr/>
        <p:txBody>
          <a:bodyPr>
            <a:normAutofit fontScale="92500" lnSpcReduction="20000"/>
          </a:bodyPr>
          <a:lstStyle/>
          <a:p>
            <a:r>
              <a:rPr lang="en-US" dirty="0"/>
              <a:t>Wrapped up presentations</a:t>
            </a:r>
          </a:p>
          <a:p>
            <a:pPr lvl="1"/>
            <a:r>
              <a:rPr lang="en-US" dirty="0"/>
              <a:t>everyone will receive grades and comments from me by the end of the day</a:t>
            </a:r>
          </a:p>
          <a:p>
            <a:r>
              <a:rPr lang="en-US" dirty="0"/>
              <a:t>Reminder, MOOSE project part 2 due Friday at midnight</a:t>
            </a:r>
          </a:p>
          <a:p>
            <a:pPr lvl="1"/>
            <a:r>
              <a:rPr lang="en-US" dirty="0"/>
              <a:t>come talk to me with questions/issues</a:t>
            </a:r>
          </a:p>
          <a:p>
            <a:endParaRPr lang="en-US" dirty="0"/>
          </a:p>
          <a:p>
            <a:r>
              <a:rPr lang="en-US" dirty="0"/>
              <a:t>Zirconium has a number of favorable properties that make it suitable for a cladding material</a:t>
            </a:r>
          </a:p>
          <a:p>
            <a:r>
              <a:rPr lang="en-US" dirty="0"/>
              <a:t>Fabrication processes tailor the microstructure, relieving damage from forming</a:t>
            </a:r>
          </a:p>
          <a:p>
            <a:r>
              <a:rPr lang="en-US" dirty="0"/>
              <a:t>Growth and creep are the major mechanisms for dimensional changes in zirconium alloy cladding</a:t>
            </a:r>
          </a:p>
          <a:p>
            <a:r>
              <a:rPr lang="en-US" dirty="0"/>
              <a:t>Growth results from the clustering of interstitials on prismatic planes and vacancies on basal planes</a:t>
            </a:r>
          </a:p>
        </p:txBody>
      </p:sp>
      <p:sp>
        <p:nvSpPr>
          <p:cNvPr id="4" name="Slide Number Placeholder 3">
            <a:extLst>
              <a:ext uri="{FF2B5EF4-FFF2-40B4-BE49-F238E27FC236}">
                <a16:creationId xmlns:a16="http://schemas.microsoft.com/office/drawing/2014/main" id="{ECDFCECC-1AE9-C442-A2D5-B7DDF2CA2A51}"/>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145743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184-2104-7145-B18B-4F65BAC72215}"/>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F8CCACE4-F628-8F43-82DA-6264E3EB9D31}"/>
              </a:ext>
            </a:extLst>
          </p:cNvPr>
          <p:cNvSpPr>
            <a:spLocks noGrp="1"/>
          </p:cNvSpPr>
          <p:nvPr>
            <p:ph idx="1"/>
          </p:nvPr>
        </p:nvSpPr>
        <p:spPr>
          <a:xfrm>
            <a:off x="609600" y="2160495"/>
            <a:ext cx="6268278" cy="3965670"/>
          </a:xfrm>
        </p:spPr>
        <p:txBody>
          <a:bodyPr/>
          <a:lstStyle/>
          <a:p>
            <a:r>
              <a:rPr lang="en-US" sz="2000" dirty="0"/>
              <a:t>The chemical interaction of liberated I (and possibly other elements) with the cladding is of great importance in crack initiation</a:t>
            </a:r>
          </a:p>
          <a:p>
            <a:r>
              <a:rPr lang="en-US" sz="2000" dirty="0"/>
              <a:t>A zirconium iodide gaseous species migrates up the temperature gradient towards the crack mouth, whereby the high affinity of Zr for O may result in ZrO2 formation, and decomposition may once again liberate I2 gas</a:t>
            </a:r>
          </a:p>
          <a:p>
            <a:r>
              <a:rPr lang="en-US" sz="2000" dirty="0"/>
              <a:t>The deposition of ZrO2 on the crack walls is believed to create a passivation layer, which further localizes I encroachment at the crack tip</a:t>
            </a:r>
          </a:p>
        </p:txBody>
      </p:sp>
      <p:sp>
        <p:nvSpPr>
          <p:cNvPr id="4" name="Slide Number Placeholder 3">
            <a:extLst>
              <a:ext uri="{FF2B5EF4-FFF2-40B4-BE49-F238E27FC236}">
                <a16:creationId xmlns:a16="http://schemas.microsoft.com/office/drawing/2014/main" id="{AC381AA5-28A4-3B4B-AC5A-60769997DC28}"/>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F3CC3F3B-0124-1444-9A8F-7BAA6AADDDF8}"/>
              </a:ext>
            </a:extLst>
          </p:cNvPr>
          <p:cNvPicPr>
            <a:picLocks noChangeAspect="1"/>
          </p:cNvPicPr>
          <p:nvPr/>
        </p:nvPicPr>
        <p:blipFill>
          <a:blip r:embed="rId2"/>
          <a:stretch>
            <a:fillRect/>
          </a:stretch>
        </p:blipFill>
        <p:spPr>
          <a:xfrm>
            <a:off x="7336183" y="2041495"/>
            <a:ext cx="3586921" cy="4314855"/>
          </a:xfrm>
          <a:prstGeom prst="rect">
            <a:avLst/>
          </a:prstGeom>
        </p:spPr>
      </p:pic>
    </p:spTree>
    <p:extLst>
      <p:ext uri="{BB962C8B-B14F-4D97-AF65-F5344CB8AC3E}">
        <p14:creationId xmlns:p14="http://schemas.microsoft.com/office/powerpoint/2010/main" val="688378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63CEB-5646-2C41-9974-D3143B31F47C}"/>
              </a:ext>
            </a:extLst>
          </p:cNvPr>
          <p:cNvSpPr>
            <a:spLocks noGrp="1"/>
          </p:cNvSpPr>
          <p:nvPr>
            <p:ph type="title"/>
          </p:nvPr>
        </p:nvSpPr>
        <p:spPr/>
        <p:txBody>
          <a:bodyPr/>
          <a:lstStyle/>
          <a:p>
            <a:r>
              <a:rPr lang="en-US" dirty="0"/>
              <a:t>Susceptible Material</a:t>
            </a:r>
          </a:p>
        </p:txBody>
      </p:sp>
      <p:sp>
        <p:nvSpPr>
          <p:cNvPr id="3" name="Content Placeholder 2">
            <a:extLst>
              <a:ext uri="{FF2B5EF4-FFF2-40B4-BE49-F238E27FC236}">
                <a16:creationId xmlns:a16="http://schemas.microsoft.com/office/drawing/2014/main" id="{E614C47A-8D82-674B-84B3-8BCDC093A943}"/>
              </a:ext>
            </a:extLst>
          </p:cNvPr>
          <p:cNvSpPr>
            <a:spLocks noGrp="1"/>
          </p:cNvSpPr>
          <p:nvPr>
            <p:ph idx="1"/>
          </p:nvPr>
        </p:nvSpPr>
        <p:spPr/>
        <p:txBody>
          <a:bodyPr/>
          <a:lstStyle/>
          <a:p>
            <a:r>
              <a:rPr lang="en-US" sz="2000" dirty="0"/>
              <a:t>The susceptibility of the cladding to SCC can be influenced by many factors, including the composition, microstructure, texture, and irradiation damage of the cladding, and the presence of an oxide passivation layer, which protects the metal from chemical attack</a:t>
            </a:r>
          </a:p>
          <a:p>
            <a:r>
              <a:rPr lang="en-US" sz="2000" dirty="0"/>
              <a:t>All zirconium alloy cladding materials used in commercial power reactors are prone to PCI failure</a:t>
            </a:r>
          </a:p>
          <a:p>
            <a:r>
              <a:rPr lang="en-US" sz="2000" dirty="0"/>
              <a:t>Minor compositional changes have been shown to offer slightly different performance characteristics</a:t>
            </a:r>
          </a:p>
          <a:p>
            <a:endParaRPr lang="en-US" sz="2000" dirty="0"/>
          </a:p>
        </p:txBody>
      </p:sp>
      <p:sp>
        <p:nvSpPr>
          <p:cNvPr id="4" name="Slide Number Placeholder 3">
            <a:extLst>
              <a:ext uri="{FF2B5EF4-FFF2-40B4-BE49-F238E27FC236}">
                <a16:creationId xmlns:a16="http://schemas.microsoft.com/office/drawing/2014/main" id="{554832A2-50CC-D344-9F2B-49D4297FF780}"/>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97E51968-E3E5-6B48-8856-D0DDD7D0D985}"/>
              </a:ext>
            </a:extLst>
          </p:cNvPr>
          <p:cNvPicPr>
            <a:picLocks noChangeAspect="1"/>
          </p:cNvPicPr>
          <p:nvPr/>
        </p:nvPicPr>
        <p:blipFill>
          <a:blip r:embed="rId2"/>
          <a:stretch>
            <a:fillRect/>
          </a:stretch>
        </p:blipFill>
        <p:spPr>
          <a:xfrm>
            <a:off x="1803400" y="4628358"/>
            <a:ext cx="8356600" cy="1612900"/>
          </a:xfrm>
          <a:prstGeom prst="rect">
            <a:avLst/>
          </a:prstGeom>
        </p:spPr>
      </p:pic>
    </p:spTree>
    <p:extLst>
      <p:ext uri="{BB962C8B-B14F-4D97-AF65-F5344CB8AC3E}">
        <p14:creationId xmlns:p14="http://schemas.microsoft.com/office/powerpoint/2010/main" val="4107844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C7F1-3F12-494A-B78B-3800878E66B7}"/>
              </a:ext>
            </a:extLst>
          </p:cNvPr>
          <p:cNvSpPr>
            <a:spLocks noGrp="1"/>
          </p:cNvSpPr>
          <p:nvPr>
            <p:ph type="title"/>
          </p:nvPr>
        </p:nvSpPr>
        <p:spPr/>
        <p:txBody>
          <a:bodyPr/>
          <a:lstStyle/>
          <a:p>
            <a:r>
              <a:rPr lang="en-US" dirty="0"/>
              <a:t>Susceptible Material</a:t>
            </a:r>
          </a:p>
        </p:txBody>
      </p:sp>
      <p:sp>
        <p:nvSpPr>
          <p:cNvPr id="3" name="Content Placeholder 2">
            <a:extLst>
              <a:ext uri="{FF2B5EF4-FFF2-40B4-BE49-F238E27FC236}">
                <a16:creationId xmlns:a16="http://schemas.microsoft.com/office/drawing/2014/main" id="{E2A68BBD-3E65-0D4B-A9AD-46E95A91D2E5}"/>
              </a:ext>
            </a:extLst>
          </p:cNvPr>
          <p:cNvSpPr>
            <a:spLocks noGrp="1"/>
          </p:cNvSpPr>
          <p:nvPr>
            <p:ph idx="1"/>
          </p:nvPr>
        </p:nvSpPr>
        <p:spPr/>
        <p:txBody>
          <a:bodyPr/>
          <a:lstStyle/>
          <a:p>
            <a:r>
              <a:rPr lang="en-US" sz="2000" dirty="0"/>
              <a:t>The initial motivation of alloying zirconium with small amounts of tin was to offset the loss of corrosion resistance resulting from the introduction of nitrogen impurities during fabrication</a:t>
            </a:r>
          </a:p>
          <a:p>
            <a:r>
              <a:rPr lang="en-US" sz="2000" dirty="0"/>
              <a:t>The control of impurities during manufacturing have significantly improved since the introduction of these alloys, making the addition of unnecessary</a:t>
            </a:r>
          </a:p>
          <a:p>
            <a:r>
              <a:rPr lang="en-US" sz="2000" dirty="0"/>
              <a:t>The addition of niobium to these zirconium alloys increases the strength of the cladding while providing higher irradiation creep resistance and has exhibited elevated corrosion resistance, which is desirable for higher burnup fuel</a:t>
            </a:r>
          </a:p>
          <a:p>
            <a:r>
              <a:rPr lang="en-US" sz="2000" dirty="0"/>
              <a:t>All Zr alloys are somewhat equally susceptible to SCC cracking following prolonged irradiation</a:t>
            </a:r>
          </a:p>
          <a:p>
            <a:endParaRPr lang="en-US" sz="2000" dirty="0"/>
          </a:p>
          <a:p>
            <a:endParaRPr lang="en-US" sz="2000" dirty="0"/>
          </a:p>
        </p:txBody>
      </p:sp>
      <p:sp>
        <p:nvSpPr>
          <p:cNvPr id="4" name="Slide Number Placeholder 3">
            <a:extLst>
              <a:ext uri="{FF2B5EF4-FFF2-40B4-BE49-F238E27FC236}">
                <a16:creationId xmlns:a16="http://schemas.microsoft.com/office/drawing/2014/main" id="{1604284E-C393-8E4E-9E37-5CDE1FA02460}"/>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1378059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3787-0DE8-F149-A324-6F4969BA90FE}"/>
              </a:ext>
            </a:extLst>
          </p:cNvPr>
          <p:cNvSpPr>
            <a:spLocks noGrp="1"/>
          </p:cNvSpPr>
          <p:nvPr>
            <p:ph type="title"/>
          </p:nvPr>
        </p:nvSpPr>
        <p:spPr/>
        <p:txBody>
          <a:bodyPr/>
          <a:lstStyle/>
          <a:p>
            <a:r>
              <a:rPr lang="en-US" dirty="0"/>
              <a:t>Sufficient Stress</a:t>
            </a:r>
          </a:p>
        </p:txBody>
      </p:sp>
      <p:sp>
        <p:nvSpPr>
          <p:cNvPr id="3" name="Content Placeholder 2">
            <a:extLst>
              <a:ext uri="{FF2B5EF4-FFF2-40B4-BE49-F238E27FC236}">
                <a16:creationId xmlns:a16="http://schemas.microsoft.com/office/drawing/2014/main" id="{48555B14-B891-0145-BCD0-6F1C0A82B4E1}"/>
              </a:ext>
            </a:extLst>
          </p:cNvPr>
          <p:cNvSpPr>
            <a:spLocks noGrp="1"/>
          </p:cNvSpPr>
          <p:nvPr>
            <p:ph idx="1"/>
          </p:nvPr>
        </p:nvSpPr>
        <p:spPr/>
        <p:txBody>
          <a:bodyPr/>
          <a:lstStyle/>
          <a:p>
            <a:r>
              <a:rPr lang="en-US" sz="2000" dirty="0"/>
              <a:t>The stress on the cladding depends on the external coolant pressure and creep, in addition to the stress imposed internally by the fuel</a:t>
            </a:r>
          </a:p>
          <a:p>
            <a:r>
              <a:rPr lang="en-US" sz="2000" dirty="0"/>
              <a:t>The fuel pellet structurally deforms as a result of the following mechanisms: thermal expansion, solid and gaseous fission product swelling, thermal and irradiation-induced creep, irradiation-induced densification and cracking</a:t>
            </a:r>
          </a:p>
          <a:p>
            <a:r>
              <a:rPr lang="en-US" sz="2000" dirty="0"/>
              <a:t>The fuel thermally expands almost immediately in response to an increase in temperature, whereas the contributions of creep and fission product swelling are longer term and depend on burnup</a:t>
            </a:r>
          </a:p>
          <a:p>
            <a:r>
              <a:rPr lang="en-US" sz="2000" dirty="0"/>
              <a:t>UO2 fuel is typically fabricated with an initial porosity of 3%–5% to  accommodate fission products</a:t>
            </a:r>
          </a:p>
          <a:p>
            <a:r>
              <a:rPr lang="en-US" sz="2000" dirty="0"/>
              <a:t>The benefits of this with respect to minimizing SCC are twofold: first, the effect of swelling is diminished by solid fission products filling internal voids; second, initial pores provide sinks for fission gases, thus impeding their release to the fuel-clad gap</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85997AC4-5C28-1F4C-8856-475E43A4CBBF}"/>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3729790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C4AC-BD55-1843-A432-788589280BCF}"/>
              </a:ext>
            </a:extLst>
          </p:cNvPr>
          <p:cNvSpPr>
            <a:spLocks noGrp="1"/>
          </p:cNvSpPr>
          <p:nvPr>
            <p:ph type="title"/>
          </p:nvPr>
        </p:nvSpPr>
        <p:spPr/>
        <p:txBody>
          <a:bodyPr/>
          <a:lstStyle/>
          <a:p>
            <a:r>
              <a:rPr lang="en-US" dirty="0"/>
              <a:t>Reducing Internal Pressure</a:t>
            </a:r>
          </a:p>
        </p:txBody>
      </p:sp>
      <p:sp>
        <p:nvSpPr>
          <p:cNvPr id="3" name="Content Placeholder 2">
            <a:extLst>
              <a:ext uri="{FF2B5EF4-FFF2-40B4-BE49-F238E27FC236}">
                <a16:creationId xmlns:a16="http://schemas.microsoft.com/office/drawing/2014/main" id="{69D1B448-D551-F440-84B2-F0541CE49F20}"/>
              </a:ext>
            </a:extLst>
          </p:cNvPr>
          <p:cNvSpPr>
            <a:spLocks noGrp="1"/>
          </p:cNvSpPr>
          <p:nvPr>
            <p:ph idx="1"/>
          </p:nvPr>
        </p:nvSpPr>
        <p:spPr/>
        <p:txBody>
          <a:bodyPr/>
          <a:lstStyle/>
          <a:p>
            <a:r>
              <a:rPr lang="en-US" sz="2000" dirty="0"/>
              <a:t>The initial grain size of the fuel, which evolves with burnup, affects fission gas release, among other factors</a:t>
            </a:r>
          </a:p>
          <a:p>
            <a:r>
              <a:rPr lang="en-US" sz="2000" dirty="0"/>
              <a:t>Since intragranular fission gas diffusion occurs at a much slower rate than intergranular diffusion, larger grain sizes impede the overall release of fission gases to the fuel surface</a:t>
            </a:r>
          </a:p>
          <a:p>
            <a:r>
              <a:rPr lang="en-US" sz="2000" dirty="0"/>
              <a:t>Reducing fission gas release with large grained fuel is less effective with increasing linear powers from 50-65 kW/m</a:t>
            </a:r>
          </a:p>
          <a:p>
            <a:r>
              <a:rPr lang="en-US" sz="2000" dirty="0"/>
              <a:t>As an undesired consequence to improved fission gas retention with large grained fuel, fission product swelling can be more pronounced</a:t>
            </a:r>
          </a:p>
          <a:p>
            <a:endParaRPr lang="en-US" sz="2000" dirty="0"/>
          </a:p>
          <a:p>
            <a:endParaRPr lang="en-US" sz="2000" dirty="0"/>
          </a:p>
        </p:txBody>
      </p:sp>
      <p:sp>
        <p:nvSpPr>
          <p:cNvPr id="4" name="Slide Number Placeholder 3">
            <a:extLst>
              <a:ext uri="{FF2B5EF4-FFF2-40B4-BE49-F238E27FC236}">
                <a16:creationId xmlns:a16="http://schemas.microsoft.com/office/drawing/2014/main" id="{C94F6377-1AAD-6943-ABCA-96AC451534C5}"/>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3578866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EE184-821E-A447-870D-9DF2A30482D5}"/>
              </a:ext>
            </a:extLst>
          </p:cNvPr>
          <p:cNvSpPr>
            <a:spLocks noGrp="1"/>
          </p:cNvSpPr>
          <p:nvPr>
            <p:ph type="title"/>
          </p:nvPr>
        </p:nvSpPr>
        <p:spPr/>
        <p:txBody>
          <a:bodyPr/>
          <a:lstStyle/>
          <a:p>
            <a:r>
              <a:rPr lang="en-US" dirty="0"/>
              <a:t>Pellet Deformation</a:t>
            </a:r>
          </a:p>
        </p:txBody>
      </p:sp>
      <p:sp>
        <p:nvSpPr>
          <p:cNvPr id="3" name="Content Placeholder 2">
            <a:extLst>
              <a:ext uri="{FF2B5EF4-FFF2-40B4-BE49-F238E27FC236}">
                <a16:creationId xmlns:a16="http://schemas.microsoft.com/office/drawing/2014/main" id="{694A868B-4CD2-2946-8ECF-2646D5B9B02F}"/>
              </a:ext>
            </a:extLst>
          </p:cNvPr>
          <p:cNvSpPr>
            <a:spLocks noGrp="1"/>
          </p:cNvSpPr>
          <p:nvPr>
            <p:ph idx="1"/>
          </p:nvPr>
        </p:nvSpPr>
        <p:spPr>
          <a:xfrm>
            <a:off x="609600" y="2160495"/>
            <a:ext cx="7252252" cy="3965670"/>
          </a:xfrm>
        </p:spPr>
        <p:txBody>
          <a:bodyPr/>
          <a:lstStyle/>
          <a:p>
            <a:r>
              <a:rPr lang="en-US" sz="2000" dirty="0"/>
              <a:t>The large thermal gradients in the radial direction, and a lesser extent in the axial direction, contribute to non-uniform thermal expansion, which results in a shape that resembles an hourglass</a:t>
            </a:r>
          </a:p>
          <a:p>
            <a:r>
              <a:rPr lang="en-US" sz="2000" dirty="0"/>
              <a:t>Pellet cracking due to thermal stresses further contributes to the </a:t>
            </a:r>
            <a:r>
              <a:rPr lang="en-US" sz="2000" dirty="0" err="1"/>
              <a:t>hourglassing</a:t>
            </a:r>
            <a:r>
              <a:rPr lang="en-US" sz="2000" dirty="0"/>
              <a:t> effect</a:t>
            </a:r>
          </a:p>
          <a:p>
            <a:r>
              <a:rPr lang="en-US" sz="2000" dirty="0"/>
              <a:t>The edges of cylindrical pellets induce large local stress concentrations in the cladding when the pellet-clad gap closes with the enhanced risk of perforation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1FC349F8-C0D3-FD4D-9EA4-98CFD5016C8E}"/>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5" name="Picture 4">
            <a:extLst>
              <a:ext uri="{FF2B5EF4-FFF2-40B4-BE49-F238E27FC236}">
                <a16:creationId xmlns:a16="http://schemas.microsoft.com/office/drawing/2014/main" id="{EC2346A4-55DC-004A-AD2E-A8F77E8BD434}"/>
              </a:ext>
            </a:extLst>
          </p:cNvPr>
          <p:cNvPicPr>
            <a:picLocks noChangeAspect="1"/>
          </p:cNvPicPr>
          <p:nvPr/>
        </p:nvPicPr>
        <p:blipFill>
          <a:blip r:embed="rId2"/>
          <a:stretch>
            <a:fillRect/>
          </a:stretch>
        </p:blipFill>
        <p:spPr>
          <a:xfrm>
            <a:off x="8010939" y="2549480"/>
            <a:ext cx="4092438" cy="2463314"/>
          </a:xfrm>
          <a:prstGeom prst="rect">
            <a:avLst/>
          </a:prstGeom>
        </p:spPr>
      </p:pic>
    </p:spTree>
    <p:extLst>
      <p:ext uri="{BB962C8B-B14F-4D97-AF65-F5344CB8AC3E}">
        <p14:creationId xmlns:p14="http://schemas.microsoft.com/office/powerpoint/2010/main" val="1904569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2F25B-C8A4-F641-A634-875FBE6E01A6}"/>
              </a:ext>
            </a:extLst>
          </p:cNvPr>
          <p:cNvSpPr>
            <a:spLocks noGrp="1"/>
          </p:cNvSpPr>
          <p:nvPr>
            <p:ph type="title"/>
          </p:nvPr>
        </p:nvSpPr>
        <p:spPr/>
        <p:txBody>
          <a:bodyPr/>
          <a:lstStyle/>
          <a:p>
            <a:r>
              <a:rPr lang="en-US" dirty="0"/>
              <a:t>Fuel Cracking</a:t>
            </a:r>
          </a:p>
        </p:txBody>
      </p:sp>
      <p:sp>
        <p:nvSpPr>
          <p:cNvPr id="3" name="Content Placeholder 2">
            <a:extLst>
              <a:ext uri="{FF2B5EF4-FFF2-40B4-BE49-F238E27FC236}">
                <a16:creationId xmlns:a16="http://schemas.microsoft.com/office/drawing/2014/main" id="{97747485-D423-B94B-B6F5-C61417765EBA}"/>
              </a:ext>
            </a:extLst>
          </p:cNvPr>
          <p:cNvSpPr>
            <a:spLocks noGrp="1"/>
          </p:cNvSpPr>
          <p:nvPr>
            <p:ph idx="1"/>
          </p:nvPr>
        </p:nvSpPr>
        <p:spPr>
          <a:xfrm>
            <a:off x="609600" y="2160495"/>
            <a:ext cx="6496878" cy="3965670"/>
          </a:xfrm>
        </p:spPr>
        <p:txBody>
          <a:bodyPr/>
          <a:lstStyle/>
          <a:p>
            <a:r>
              <a:rPr lang="en-US" sz="2000" dirty="0"/>
              <a:t>Fuel pellets experience varying degrees of fracture due to large internal stresses induced by thermal expansion that exceed the fracture strength of UO2</a:t>
            </a:r>
          </a:p>
          <a:p>
            <a:r>
              <a:rPr lang="en-US" sz="2000" dirty="0"/>
              <a:t>The fracture strength varies from 80 to 150 MPa and is strongly influenced by pellet microstructure, which decreases with respect to porosity, pore size, and grain size</a:t>
            </a:r>
          </a:p>
          <a:p>
            <a:r>
              <a:rPr lang="en-US" sz="2000" dirty="0"/>
              <a:t>The number of fuel cracks generally increases with larger thermal gradients, thus the number of cracks in the fuel increases with respect to linear power</a:t>
            </a:r>
          </a:p>
          <a:p>
            <a:endParaRPr lang="en-US" sz="2000" dirty="0"/>
          </a:p>
          <a:p>
            <a:endParaRPr lang="en-US" sz="2000" dirty="0"/>
          </a:p>
        </p:txBody>
      </p:sp>
      <p:sp>
        <p:nvSpPr>
          <p:cNvPr id="4" name="Slide Number Placeholder 3">
            <a:extLst>
              <a:ext uri="{FF2B5EF4-FFF2-40B4-BE49-F238E27FC236}">
                <a16:creationId xmlns:a16="http://schemas.microsoft.com/office/drawing/2014/main" id="{B58601DF-55A3-C14C-AE85-F5A5C4F23FDF}"/>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5" name="Picture 4">
            <a:extLst>
              <a:ext uri="{FF2B5EF4-FFF2-40B4-BE49-F238E27FC236}">
                <a16:creationId xmlns:a16="http://schemas.microsoft.com/office/drawing/2014/main" id="{DAF5BD17-C14B-EA43-8F32-8978059CBE8C}"/>
              </a:ext>
            </a:extLst>
          </p:cNvPr>
          <p:cNvPicPr>
            <a:picLocks noChangeAspect="1"/>
          </p:cNvPicPr>
          <p:nvPr/>
        </p:nvPicPr>
        <p:blipFill>
          <a:blip r:embed="rId2"/>
          <a:stretch>
            <a:fillRect/>
          </a:stretch>
        </p:blipFill>
        <p:spPr>
          <a:xfrm>
            <a:off x="6963465" y="2567608"/>
            <a:ext cx="5003800" cy="2895600"/>
          </a:xfrm>
          <a:prstGeom prst="rect">
            <a:avLst/>
          </a:prstGeom>
        </p:spPr>
      </p:pic>
    </p:spTree>
    <p:extLst>
      <p:ext uri="{BB962C8B-B14F-4D97-AF65-F5344CB8AC3E}">
        <p14:creationId xmlns:p14="http://schemas.microsoft.com/office/powerpoint/2010/main" val="4198640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A1C80-A2D9-C641-ABFE-DF709C05FB61}"/>
              </a:ext>
            </a:extLst>
          </p:cNvPr>
          <p:cNvSpPr>
            <a:spLocks noGrp="1"/>
          </p:cNvSpPr>
          <p:nvPr>
            <p:ph type="title"/>
          </p:nvPr>
        </p:nvSpPr>
        <p:spPr/>
        <p:txBody>
          <a:bodyPr/>
          <a:lstStyle/>
          <a:p>
            <a:r>
              <a:rPr lang="en-US" dirty="0"/>
              <a:t>Missing Pellet Surface</a:t>
            </a:r>
          </a:p>
        </p:txBody>
      </p:sp>
      <p:sp>
        <p:nvSpPr>
          <p:cNvPr id="3" name="Content Placeholder 2">
            <a:extLst>
              <a:ext uri="{FF2B5EF4-FFF2-40B4-BE49-F238E27FC236}">
                <a16:creationId xmlns:a16="http://schemas.microsoft.com/office/drawing/2014/main" id="{54DFB008-190A-DB4D-B1DD-21E4F4729B22}"/>
              </a:ext>
            </a:extLst>
          </p:cNvPr>
          <p:cNvSpPr>
            <a:spLocks noGrp="1"/>
          </p:cNvSpPr>
          <p:nvPr>
            <p:ph idx="1"/>
          </p:nvPr>
        </p:nvSpPr>
        <p:spPr>
          <a:xfrm>
            <a:off x="609600" y="2160495"/>
            <a:ext cx="7583940" cy="3965670"/>
          </a:xfrm>
        </p:spPr>
        <p:txBody>
          <a:bodyPr/>
          <a:lstStyle/>
          <a:p>
            <a:r>
              <a:rPr lang="en-US" sz="2000" dirty="0"/>
              <a:t>Several failures have been experienced in LWRs in the early 2000s due to physical defects in the fuel, often due to chipping, which is often referred to as a Missing Pellet Surface (MPS)</a:t>
            </a:r>
          </a:p>
          <a:p>
            <a:r>
              <a:rPr lang="en-US" sz="2000" dirty="0"/>
              <a:t>The cladding eventually creeps down onto the fuel, except in the vicinity of the MPS</a:t>
            </a:r>
          </a:p>
          <a:p>
            <a:r>
              <a:rPr lang="en-US" sz="2000" dirty="0"/>
              <a:t>A local stress concentration is experienced in the cladding adjacent to the MPS as a result of the bending moment that is induced by non-uniform contact coupled with an expanding pellet</a:t>
            </a:r>
          </a:p>
          <a:p>
            <a:r>
              <a:rPr lang="en-US" sz="2000" dirty="0"/>
              <a:t>The increased local concentration of corrosive fission product species together with enhanced local stresses elevates the risk for SCC failure</a:t>
            </a:r>
          </a:p>
        </p:txBody>
      </p:sp>
      <p:sp>
        <p:nvSpPr>
          <p:cNvPr id="4" name="Slide Number Placeholder 3">
            <a:extLst>
              <a:ext uri="{FF2B5EF4-FFF2-40B4-BE49-F238E27FC236}">
                <a16:creationId xmlns:a16="http://schemas.microsoft.com/office/drawing/2014/main" id="{8BD3A7B8-AAE7-D345-824A-C66A32331538}"/>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5" name="Picture 4">
            <a:extLst>
              <a:ext uri="{FF2B5EF4-FFF2-40B4-BE49-F238E27FC236}">
                <a16:creationId xmlns:a16="http://schemas.microsoft.com/office/drawing/2014/main" id="{981E96FC-10BC-C946-BBD8-67F80C59EE41}"/>
              </a:ext>
            </a:extLst>
          </p:cNvPr>
          <p:cNvPicPr>
            <a:picLocks noChangeAspect="1"/>
          </p:cNvPicPr>
          <p:nvPr/>
        </p:nvPicPr>
        <p:blipFill>
          <a:blip r:embed="rId2"/>
          <a:stretch>
            <a:fillRect/>
          </a:stretch>
        </p:blipFill>
        <p:spPr>
          <a:xfrm rot="5400000">
            <a:off x="6974976" y="2855722"/>
            <a:ext cx="5825988" cy="1914772"/>
          </a:xfrm>
          <a:prstGeom prst="rect">
            <a:avLst/>
          </a:prstGeom>
        </p:spPr>
      </p:pic>
      <p:sp>
        <p:nvSpPr>
          <p:cNvPr id="6" name="TextBox 5">
            <a:extLst>
              <a:ext uri="{FF2B5EF4-FFF2-40B4-BE49-F238E27FC236}">
                <a16:creationId xmlns:a16="http://schemas.microsoft.com/office/drawing/2014/main" id="{5A6CD551-5772-C14D-B4EF-4EA0C3D1E8F7}"/>
              </a:ext>
            </a:extLst>
          </p:cNvPr>
          <p:cNvSpPr txBox="1"/>
          <p:nvPr/>
        </p:nvSpPr>
        <p:spPr>
          <a:xfrm>
            <a:off x="11161643" y="1689652"/>
            <a:ext cx="785192" cy="377687"/>
          </a:xfrm>
          <a:prstGeom prst="rect">
            <a:avLst/>
          </a:prstGeom>
          <a:noFill/>
        </p:spPr>
        <p:txBody>
          <a:bodyPr wrap="square" rtlCol="0">
            <a:spAutoFit/>
          </a:bodyPr>
          <a:lstStyle/>
          <a:p>
            <a:r>
              <a:rPr lang="en-US" dirty="0"/>
              <a:t>PWR</a:t>
            </a:r>
          </a:p>
        </p:txBody>
      </p:sp>
      <p:sp>
        <p:nvSpPr>
          <p:cNvPr id="7" name="TextBox 6">
            <a:extLst>
              <a:ext uri="{FF2B5EF4-FFF2-40B4-BE49-F238E27FC236}">
                <a16:creationId xmlns:a16="http://schemas.microsoft.com/office/drawing/2014/main" id="{BAA969E6-C69F-B34D-82A5-650D9BA499AA}"/>
              </a:ext>
            </a:extLst>
          </p:cNvPr>
          <p:cNvSpPr txBox="1"/>
          <p:nvPr/>
        </p:nvSpPr>
        <p:spPr>
          <a:xfrm>
            <a:off x="11161643" y="3765643"/>
            <a:ext cx="785192" cy="377687"/>
          </a:xfrm>
          <a:prstGeom prst="rect">
            <a:avLst/>
          </a:prstGeom>
          <a:noFill/>
        </p:spPr>
        <p:txBody>
          <a:bodyPr wrap="square" rtlCol="0">
            <a:spAutoFit/>
          </a:bodyPr>
          <a:lstStyle/>
          <a:p>
            <a:r>
              <a:rPr lang="en-US" dirty="0"/>
              <a:t>BWR</a:t>
            </a:r>
          </a:p>
        </p:txBody>
      </p:sp>
      <p:sp>
        <p:nvSpPr>
          <p:cNvPr id="8" name="TextBox 7">
            <a:extLst>
              <a:ext uri="{FF2B5EF4-FFF2-40B4-BE49-F238E27FC236}">
                <a16:creationId xmlns:a16="http://schemas.microsoft.com/office/drawing/2014/main" id="{0DF07BC7-F14D-6445-AC4E-C3AD2C4F4B63}"/>
              </a:ext>
            </a:extLst>
          </p:cNvPr>
          <p:cNvSpPr txBox="1"/>
          <p:nvPr/>
        </p:nvSpPr>
        <p:spPr>
          <a:xfrm>
            <a:off x="11161643" y="5463947"/>
            <a:ext cx="785192" cy="377687"/>
          </a:xfrm>
          <a:prstGeom prst="rect">
            <a:avLst/>
          </a:prstGeom>
          <a:noFill/>
        </p:spPr>
        <p:txBody>
          <a:bodyPr wrap="square" rtlCol="0">
            <a:spAutoFit/>
          </a:bodyPr>
          <a:lstStyle/>
          <a:p>
            <a:r>
              <a:rPr lang="en-US" dirty="0"/>
              <a:t>PHWR</a:t>
            </a:r>
          </a:p>
        </p:txBody>
      </p:sp>
    </p:spTree>
    <p:extLst>
      <p:ext uri="{BB962C8B-B14F-4D97-AF65-F5344CB8AC3E}">
        <p14:creationId xmlns:p14="http://schemas.microsoft.com/office/powerpoint/2010/main" val="1471129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5DD9A-1220-1144-BD8B-042CC9EB6602}"/>
              </a:ext>
            </a:extLst>
          </p:cNvPr>
          <p:cNvSpPr>
            <a:spLocks noGrp="1"/>
          </p:cNvSpPr>
          <p:nvPr>
            <p:ph type="title"/>
          </p:nvPr>
        </p:nvSpPr>
        <p:spPr/>
        <p:txBody>
          <a:bodyPr/>
          <a:lstStyle/>
          <a:p>
            <a:r>
              <a:rPr lang="en-US" dirty="0"/>
              <a:t>Sufficient Time</a:t>
            </a:r>
          </a:p>
        </p:txBody>
      </p:sp>
      <p:sp>
        <p:nvSpPr>
          <p:cNvPr id="3" name="Content Placeholder 2">
            <a:extLst>
              <a:ext uri="{FF2B5EF4-FFF2-40B4-BE49-F238E27FC236}">
                <a16:creationId xmlns:a16="http://schemas.microsoft.com/office/drawing/2014/main" id="{566F8C05-B768-114A-A48F-B6FF7320AEF1}"/>
              </a:ext>
            </a:extLst>
          </p:cNvPr>
          <p:cNvSpPr>
            <a:spLocks noGrp="1"/>
          </p:cNvSpPr>
          <p:nvPr>
            <p:ph idx="1"/>
          </p:nvPr>
        </p:nvSpPr>
        <p:spPr>
          <a:xfrm>
            <a:off x="609600" y="2160495"/>
            <a:ext cx="6496878" cy="3965670"/>
          </a:xfrm>
        </p:spPr>
        <p:txBody>
          <a:bodyPr/>
          <a:lstStyle/>
          <a:p>
            <a:r>
              <a:rPr lang="en-US" sz="2000" dirty="0"/>
              <a:t>A sufficient duration of time is required for SCC to develop in the cladding</a:t>
            </a:r>
          </a:p>
          <a:p>
            <a:r>
              <a:rPr lang="en-US" sz="2000" dirty="0"/>
              <a:t>The SCC process can be divided into four stages:</a:t>
            </a:r>
          </a:p>
          <a:p>
            <a:pPr lvl="1"/>
            <a:r>
              <a:rPr lang="en-US" sz="2000" dirty="0"/>
              <a:t>Development of the corrosive environment and the surface conditions required for SCC to initiate,</a:t>
            </a:r>
          </a:p>
          <a:p>
            <a:pPr lvl="1"/>
            <a:r>
              <a:rPr lang="en-US" sz="2000" dirty="0"/>
              <a:t>Initiation of SCC,</a:t>
            </a:r>
          </a:p>
          <a:p>
            <a:pPr lvl="1"/>
            <a:r>
              <a:rPr lang="en-US" sz="2000" dirty="0"/>
              <a:t>Propagation of SCC, and</a:t>
            </a:r>
          </a:p>
          <a:p>
            <a:pPr lvl="1"/>
            <a:r>
              <a:rPr lang="en-US" sz="2000" dirty="0"/>
              <a:t>Failure</a:t>
            </a:r>
          </a:p>
          <a:p>
            <a:r>
              <a:rPr lang="en-US" sz="2000" dirty="0"/>
              <a:t>The SCC-induced crack will typically propagate through the majority of the cladding wall, and then the remaining ligament typically fails by ductile shear</a:t>
            </a:r>
          </a:p>
          <a:p>
            <a:endParaRPr lang="en-US" sz="2000" dirty="0"/>
          </a:p>
        </p:txBody>
      </p:sp>
      <p:sp>
        <p:nvSpPr>
          <p:cNvPr id="4" name="Slide Number Placeholder 3">
            <a:extLst>
              <a:ext uri="{FF2B5EF4-FFF2-40B4-BE49-F238E27FC236}">
                <a16:creationId xmlns:a16="http://schemas.microsoft.com/office/drawing/2014/main" id="{FBBB87AF-7527-7942-835A-F119283D17F3}"/>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a:extLst>
              <a:ext uri="{FF2B5EF4-FFF2-40B4-BE49-F238E27FC236}">
                <a16:creationId xmlns:a16="http://schemas.microsoft.com/office/drawing/2014/main" id="{791FA79B-1788-574C-B497-510F5D08D8E8}"/>
              </a:ext>
            </a:extLst>
          </p:cNvPr>
          <p:cNvPicPr>
            <a:picLocks noChangeAspect="1"/>
          </p:cNvPicPr>
          <p:nvPr/>
        </p:nvPicPr>
        <p:blipFill>
          <a:blip r:embed="rId2"/>
          <a:stretch>
            <a:fillRect/>
          </a:stretch>
        </p:blipFill>
        <p:spPr>
          <a:xfrm>
            <a:off x="7054459" y="2490317"/>
            <a:ext cx="4906731" cy="2678032"/>
          </a:xfrm>
          <a:prstGeom prst="rect">
            <a:avLst/>
          </a:prstGeom>
        </p:spPr>
      </p:pic>
    </p:spTree>
    <p:extLst>
      <p:ext uri="{BB962C8B-B14F-4D97-AF65-F5344CB8AC3E}">
        <p14:creationId xmlns:p14="http://schemas.microsoft.com/office/powerpoint/2010/main" val="1497798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43CB5-ECD5-BD4E-8755-4D707D76FDE3}"/>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EB301521-ADC4-384B-A325-7953D67ACCBF}"/>
              </a:ext>
            </a:extLst>
          </p:cNvPr>
          <p:cNvSpPr>
            <a:spLocks noGrp="1"/>
          </p:cNvSpPr>
          <p:nvPr>
            <p:ph idx="1"/>
          </p:nvPr>
        </p:nvSpPr>
        <p:spPr>
          <a:xfrm>
            <a:off x="609600" y="2160495"/>
            <a:ext cx="7470913" cy="3965670"/>
          </a:xfrm>
        </p:spPr>
        <p:txBody>
          <a:bodyPr/>
          <a:lstStyle/>
          <a:p>
            <a:r>
              <a:rPr lang="en-US" sz="2000" dirty="0"/>
              <a:t>The period of time to establish the conditions for SCC is related to burnup, and is complicated by the numerous mechanisms associated with changes in both the fuel and cladding during the course of irradiation</a:t>
            </a:r>
          </a:p>
          <a:p>
            <a:r>
              <a:rPr lang="en-US" sz="2000" dirty="0"/>
              <a:t>The mechanisms with relevance to SCC that become more pronounced with burnup include irradiation damage to the cladding, fission product swelling, fission gas release, and formation of a High Burnup Structure</a:t>
            </a:r>
          </a:p>
          <a:p>
            <a:r>
              <a:rPr lang="en-US" sz="2000" dirty="0"/>
              <a:t>The local burnup in the rim region can be 2–3 times greater than the integral burnup in highly irradiated fuel, which means that the local concentrations of fission and activation products in the rim region are considerably higher, which have a direct influence on the fuel surface chemistry</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37EB7E91-A068-524A-A68A-7FA2037C0CC3}"/>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5" name="Picture 4">
            <a:extLst>
              <a:ext uri="{FF2B5EF4-FFF2-40B4-BE49-F238E27FC236}">
                <a16:creationId xmlns:a16="http://schemas.microsoft.com/office/drawing/2014/main" id="{426015F6-E79E-EA43-9381-6402A993FD22}"/>
              </a:ext>
            </a:extLst>
          </p:cNvPr>
          <p:cNvPicPr>
            <a:picLocks noChangeAspect="1"/>
          </p:cNvPicPr>
          <p:nvPr/>
        </p:nvPicPr>
        <p:blipFill>
          <a:blip r:embed="rId2"/>
          <a:stretch>
            <a:fillRect/>
          </a:stretch>
        </p:blipFill>
        <p:spPr>
          <a:xfrm>
            <a:off x="8080513" y="2484712"/>
            <a:ext cx="3919900" cy="3071262"/>
          </a:xfrm>
          <a:prstGeom prst="rect">
            <a:avLst/>
          </a:prstGeom>
        </p:spPr>
      </p:pic>
    </p:spTree>
    <p:extLst>
      <p:ext uri="{BB962C8B-B14F-4D97-AF65-F5344CB8AC3E}">
        <p14:creationId xmlns:p14="http://schemas.microsoft.com/office/powerpoint/2010/main" val="3410169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190B8-D9FF-6D47-BCAE-C63C8C41BBB8}"/>
              </a:ext>
            </a:extLst>
          </p:cNvPr>
          <p:cNvSpPr>
            <a:spLocks noGrp="1"/>
          </p:cNvSpPr>
          <p:nvPr>
            <p:ph type="title"/>
          </p:nvPr>
        </p:nvSpPr>
        <p:spPr/>
        <p:txBody>
          <a:bodyPr/>
          <a:lstStyle/>
          <a:p>
            <a:r>
              <a:rPr lang="en-US" dirty="0"/>
              <a:t>Creep</a:t>
            </a:r>
          </a:p>
        </p:txBody>
      </p:sp>
      <p:sp>
        <p:nvSpPr>
          <p:cNvPr id="3" name="Content Placeholder 2">
            <a:extLst>
              <a:ext uri="{FF2B5EF4-FFF2-40B4-BE49-F238E27FC236}">
                <a16:creationId xmlns:a16="http://schemas.microsoft.com/office/drawing/2014/main" id="{A0E09CED-0D25-1941-9AD8-1AAFF7D07C49}"/>
              </a:ext>
            </a:extLst>
          </p:cNvPr>
          <p:cNvSpPr>
            <a:spLocks noGrp="1"/>
          </p:cNvSpPr>
          <p:nvPr>
            <p:ph idx="1"/>
          </p:nvPr>
        </p:nvSpPr>
        <p:spPr/>
        <p:txBody>
          <a:bodyPr/>
          <a:lstStyle/>
          <a:p>
            <a:r>
              <a:rPr lang="en-US" dirty="0"/>
              <a:t>Empirical models have been developed for thermal and irradiation creep of Zircaloy</a:t>
            </a:r>
          </a:p>
          <a:p>
            <a:r>
              <a:rPr lang="en-US" dirty="0"/>
              <a:t>Both based on the Von Mises stress</a:t>
            </a:r>
          </a:p>
          <a:p>
            <a:endParaRPr lang="en-US" dirty="0"/>
          </a:p>
          <a:p>
            <a:r>
              <a:rPr lang="en-US" dirty="0"/>
              <a:t>Thermal Creep</a:t>
            </a:r>
          </a:p>
          <a:p>
            <a:pPr lvl="1"/>
            <a:r>
              <a:rPr lang="en-US" sz="1800" dirty="0"/>
              <a:t>With A</a:t>
            </a:r>
            <a:r>
              <a:rPr lang="en-US" sz="1800" baseline="-25000" dirty="0"/>
              <a:t>0</a:t>
            </a:r>
            <a:r>
              <a:rPr lang="en-US" sz="1800" dirty="0"/>
              <a:t> = </a:t>
            </a:r>
            <a:r>
              <a:rPr lang="fi-FI" sz="1800" dirty="0"/>
              <a:t>3.14 × 10</a:t>
            </a:r>
            <a:r>
              <a:rPr lang="fi-FI" sz="1800" baseline="30000" dirty="0"/>
              <a:t>24</a:t>
            </a:r>
            <a:r>
              <a:rPr lang="fi-FI" sz="1800" dirty="0"/>
              <a:t> (1/s); </a:t>
            </a:r>
            <a:r>
              <a:rPr lang="fi-FI" sz="1800" dirty="0" err="1"/>
              <a:t>shear</a:t>
            </a:r>
            <a:r>
              <a:rPr lang="fi-FI" sz="1800" dirty="0"/>
              <a:t> </a:t>
            </a:r>
            <a:r>
              <a:rPr lang="fi-FI" sz="1800" dirty="0" err="1"/>
              <a:t>modulus</a:t>
            </a:r>
            <a:r>
              <a:rPr lang="fi-FI" sz="1800" dirty="0"/>
              <a:t> G = 4.2519 × 10</a:t>
            </a:r>
            <a:r>
              <a:rPr lang="fi-FI" sz="1800" baseline="30000" dirty="0"/>
              <a:t>10 </a:t>
            </a:r>
            <a:r>
              <a:rPr lang="fi-FI" sz="1800" dirty="0"/>
              <a:t>− 2.2185 × 10</a:t>
            </a:r>
            <a:r>
              <a:rPr lang="fi-FI" sz="1800" baseline="30000" dirty="0"/>
              <a:t>7</a:t>
            </a:r>
            <a:r>
              <a:rPr lang="fi-FI" sz="1800" i="1" dirty="0"/>
              <a:t>T </a:t>
            </a:r>
            <a:r>
              <a:rPr lang="fi-FI" sz="1800" dirty="0" err="1"/>
              <a:t>Pa</a:t>
            </a:r>
            <a:r>
              <a:rPr lang="fi-FI" sz="1800" dirty="0"/>
              <a:t>; n = 5; Q = </a:t>
            </a:r>
            <a:r>
              <a:rPr lang="hr-HR" sz="1800" dirty="0"/>
              <a:t>2.7 </a:t>
            </a:r>
            <a:r>
              <a:rPr lang="fi-FI" sz="1800" dirty="0"/>
              <a:t>× 10</a:t>
            </a:r>
            <a:r>
              <a:rPr lang="fi-FI" sz="1800" baseline="30000" dirty="0"/>
              <a:t>5</a:t>
            </a:r>
            <a:r>
              <a:rPr lang="fi-FI" sz="1800" dirty="0"/>
              <a:t> J/mol</a:t>
            </a:r>
          </a:p>
          <a:p>
            <a:r>
              <a:rPr lang="fi-FI" sz="2000" dirty="0" err="1"/>
              <a:t>Irradiation</a:t>
            </a:r>
            <a:r>
              <a:rPr lang="fi-FI" sz="2000" dirty="0"/>
              <a:t> </a:t>
            </a:r>
            <a:r>
              <a:rPr lang="fi-FI" sz="2000" dirty="0" err="1"/>
              <a:t>Creep</a:t>
            </a:r>
            <a:endParaRPr lang="fi-FI" sz="2000" dirty="0"/>
          </a:p>
          <a:p>
            <a:pPr lvl="1"/>
            <a:r>
              <a:rPr lang="en-US" sz="1800" dirty="0">
                <a:latin typeface="Symbol" pitchFamily="2" charset="2"/>
              </a:rPr>
              <a:t>j</a:t>
            </a:r>
            <a:r>
              <a:rPr lang="en-US" sz="1800" dirty="0"/>
              <a:t> is the fast neutron flux n/(cm</a:t>
            </a:r>
            <a:r>
              <a:rPr lang="en-US" sz="1800" baseline="30000" dirty="0"/>
              <a:t>2 </a:t>
            </a:r>
            <a:r>
              <a:rPr lang="en-US" sz="1800" dirty="0"/>
              <a:t>s) = 3E11xLHR n/(cm</a:t>
            </a:r>
            <a:r>
              <a:rPr lang="en-US" sz="1800" baseline="30000" dirty="0"/>
              <a:t>2</a:t>
            </a:r>
            <a:r>
              <a:rPr lang="en-US" sz="1800" dirty="0"/>
              <a:t>-s)</a:t>
            </a:r>
          </a:p>
          <a:p>
            <a:pPr lvl="1"/>
            <a:r>
              <a:rPr lang="en-US" sz="1800" dirty="0"/>
              <a:t>Note that SRA stands for stress relief annealed</a:t>
            </a:r>
          </a:p>
          <a:p>
            <a:pPr lvl="1"/>
            <a:r>
              <a:rPr lang="en-US" sz="1800" dirty="0"/>
              <a:t>RXA for recrystallization annealed</a:t>
            </a:r>
          </a:p>
          <a:p>
            <a:pPr lvl="1"/>
            <a:r>
              <a:rPr lang="en-US" sz="1800" dirty="0"/>
              <a:t>PRXA stands for partially recrystallization annealed</a:t>
            </a:r>
            <a:endParaRPr lang="fi-FI" sz="1800" dirty="0"/>
          </a:p>
        </p:txBody>
      </p:sp>
      <p:sp>
        <p:nvSpPr>
          <p:cNvPr id="4" name="Slide Number Placeholder 3">
            <a:extLst>
              <a:ext uri="{FF2B5EF4-FFF2-40B4-BE49-F238E27FC236}">
                <a16:creationId xmlns:a16="http://schemas.microsoft.com/office/drawing/2014/main" id="{6B8B4C65-5205-DB47-941B-A34C277E32C0}"/>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pic>
        <p:nvPicPr>
          <p:cNvPr id="5" name="Picture 4" descr="latex-image-1.pdf">
            <a:extLst>
              <a:ext uri="{FF2B5EF4-FFF2-40B4-BE49-F238E27FC236}">
                <a16:creationId xmlns:a16="http://schemas.microsoft.com/office/drawing/2014/main" id="{603ECAC3-6702-B84F-A250-96932A0A4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127" y="3880455"/>
            <a:ext cx="2057400" cy="342900"/>
          </a:xfrm>
          <a:prstGeom prst="rect">
            <a:avLst/>
          </a:prstGeom>
        </p:spPr>
      </p:pic>
      <p:pic>
        <p:nvPicPr>
          <p:cNvPr id="6" name="Picture 5" descr="latex-image-1.pdf">
            <a:extLst>
              <a:ext uri="{FF2B5EF4-FFF2-40B4-BE49-F238E27FC236}">
                <a16:creationId xmlns:a16="http://schemas.microsoft.com/office/drawing/2014/main" id="{421BCE97-B071-8946-A760-68910F11C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472" y="3413103"/>
            <a:ext cx="7493000" cy="419100"/>
          </a:xfrm>
          <a:prstGeom prst="rect">
            <a:avLst/>
          </a:prstGeom>
        </p:spPr>
      </p:pic>
      <p:pic>
        <p:nvPicPr>
          <p:cNvPr id="7" name="Picture 6" descr="latex-image-1.pdf">
            <a:extLst>
              <a:ext uri="{FF2B5EF4-FFF2-40B4-BE49-F238E27FC236}">
                <a16:creationId xmlns:a16="http://schemas.microsoft.com/office/drawing/2014/main" id="{598D827D-1262-6C43-A911-D08AB4425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2161" y="5010816"/>
            <a:ext cx="1714500" cy="254000"/>
          </a:xfrm>
          <a:prstGeom prst="rect">
            <a:avLst/>
          </a:prstGeom>
        </p:spPr>
      </p:pic>
      <p:pic>
        <p:nvPicPr>
          <p:cNvPr id="8" name="Picture 7">
            <a:extLst>
              <a:ext uri="{FF2B5EF4-FFF2-40B4-BE49-F238E27FC236}">
                <a16:creationId xmlns:a16="http://schemas.microsoft.com/office/drawing/2014/main" id="{2C0A5B51-2A5E-7D49-AAE5-C4753B97A705}"/>
              </a:ext>
            </a:extLst>
          </p:cNvPr>
          <p:cNvPicPr>
            <a:picLocks noChangeAspect="1"/>
          </p:cNvPicPr>
          <p:nvPr/>
        </p:nvPicPr>
        <p:blipFill>
          <a:blip r:embed="rId5"/>
          <a:stretch>
            <a:fillRect/>
          </a:stretch>
        </p:blipFill>
        <p:spPr>
          <a:xfrm>
            <a:off x="7956569" y="5010816"/>
            <a:ext cx="2923805" cy="1110666"/>
          </a:xfrm>
          <a:prstGeom prst="rect">
            <a:avLst/>
          </a:prstGeom>
        </p:spPr>
      </p:pic>
    </p:spTree>
    <p:extLst>
      <p:ext uri="{BB962C8B-B14F-4D97-AF65-F5344CB8AC3E}">
        <p14:creationId xmlns:p14="http://schemas.microsoft.com/office/powerpoint/2010/main" val="3690159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AC8C-D51F-3D4E-AC9F-8E4CCBFC19BB}"/>
              </a:ext>
            </a:extLst>
          </p:cNvPr>
          <p:cNvSpPr>
            <a:spLocks noGrp="1"/>
          </p:cNvSpPr>
          <p:nvPr>
            <p:ph type="title"/>
          </p:nvPr>
        </p:nvSpPr>
        <p:spPr/>
        <p:txBody>
          <a:bodyPr/>
          <a:lstStyle/>
          <a:p>
            <a:r>
              <a:rPr lang="en-US" dirty="0"/>
              <a:t>Rim/HBS Region</a:t>
            </a:r>
          </a:p>
        </p:txBody>
      </p:sp>
      <p:sp>
        <p:nvSpPr>
          <p:cNvPr id="3" name="Content Placeholder 2">
            <a:extLst>
              <a:ext uri="{FF2B5EF4-FFF2-40B4-BE49-F238E27FC236}">
                <a16:creationId xmlns:a16="http://schemas.microsoft.com/office/drawing/2014/main" id="{7C9F432B-BD93-754E-A252-7F89F8D02E72}"/>
              </a:ext>
            </a:extLst>
          </p:cNvPr>
          <p:cNvSpPr>
            <a:spLocks noGrp="1"/>
          </p:cNvSpPr>
          <p:nvPr>
            <p:ph idx="1"/>
          </p:nvPr>
        </p:nvSpPr>
        <p:spPr>
          <a:xfrm>
            <a:off x="609600" y="2160495"/>
            <a:ext cx="7113104" cy="3965670"/>
          </a:xfrm>
        </p:spPr>
        <p:txBody>
          <a:bodyPr/>
          <a:lstStyle/>
          <a:p>
            <a:r>
              <a:rPr lang="en-US" sz="2000" dirty="0"/>
              <a:t>In medium burnup fuels, an internal zirconia layer 6–12 mm thick forms on the clad inner wall as soon as pellet-clad contact occurs</a:t>
            </a:r>
          </a:p>
          <a:p>
            <a:r>
              <a:rPr lang="en-US" sz="2000" dirty="0"/>
              <a:t>The coverage of the clad internal surface by zirconia tends to extend progressively with further irradiation and gap closing</a:t>
            </a:r>
          </a:p>
          <a:p>
            <a:r>
              <a:rPr lang="en-US" sz="2000" dirty="0"/>
              <a:t>High burnup fuel shows the development of a very effective pellet-clad bonding characterized by an intimate mixing of U and of the internal zirconia layer</a:t>
            </a:r>
          </a:p>
          <a:p>
            <a:r>
              <a:rPr lang="en-US" sz="2000" dirty="0"/>
              <a:t>Pellet-clad bonding, has been observed and seems to be controlled by the irradiation duration at closed pellet-clad gap</a:t>
            </a:r>
          </a:p>
          <a:p>
            <a:endParaRPr lang="en-US" sz="2000" dirty="0"/>
          </a:p>
        </p:txBody>
      </p:sp>
      <p:sp>
        <p:nvSpPr>
          <p:cNvPr id="4" name="Slide Number Placeholder 3">
            <a:extLst>
              <a:ext uri="{FF2B5EF4-FFF2-40B4-BE49-F238E27FC236}">
                <a16:creationId xmlns:a16="http://schemas.microsoft.com/office/drawing/2014/main" id="{9405EA36-273D-4D4F-A697-6F935AC1678D}"/>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5" name="Picture 4">
            <a:extLst>
              <a:ext uri="{FF2B5EF4-FFF2-40B4-BE49-F238E27FC236}">
                <a16:creationId xmlns:a16="http://schemas.microsoft.com/office/drawing/2014/main" id="{B0B97EA5-85C8-FF4C-9B3F-D12C52923C94}"/>
              </a:ext>
            </a:extLst>
          </p:cNvPr>
          <p:cNvPicPr>
            <a:picLocks noChangeAspect="1"/>
          </p:cNvPicPr>
          <p:nvPr/>
        </p:nvPicPr>
        <p:blipFill rotWithShape="1">
          <a:blip r:embed="rId2"/>
          <a:srcRect r="50958"/>
          <a:stretch/>
        </p:blipFill>
        <p:spPr>
          <a:xfrm>
            <a:off x="8222837" y="2374465"/>
            <a:ext cx="3634545" cy="3006508"/>
          </a:xfrm>
          <a:prstGeom prst="rect">
            <a:avLst/>
          </a:prstGeom>
        </p:spPr>
      </p:pic>
    </p:spTree>
    <p:extLst>
      <p:ext uri="{BB962C8B-B14F-4D97-AF65-F5344CB8AC3E}">
        <p14:creationId xmlns:p14="http://schemas.microsoft.com/office/powerpoint/2010/main" val="3539285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810E-872A-8442-A155-D866A12AA58F}"/>
              </a:ext>
            </a:extLst>
          </p:cNvPr>
          <p:cNvSpPr>
            <a:spLocks noGrp="1"/>
          </p:cNvSpPr>
          <p:nvPr>
            <p:ph type="title"/>
          </p:nvPr>
        </p:nvSpPr>
        <p:spPr/>
        <p:txBody>
          <a:bodyPr/>
          <a:lstStyle/>
          <a:p>
            <a:r>
              <a:rPr lang="en-US" dirty="0"/>
              <a:t>Rim/HBS Region</a:t>
            </a:r>
          </a:p>
        </p:txBody>
      </p:sp>
      <p:sp>
        <p:nvSpPr>
          <p:cNvPr id="3" name="Content Placeholder 2">
            <a:extLst>
              <a:ext uri="{FF2B5EF4-FFF2-40B4-BE49-F238E27FC236}">
                <a16:creationId xmlns:a16="http://schemas.microsoft.com/office/drawing/2014/main" id="{54966A64-C35B-EB44-9E7E-612E7FC54E1C}"/>
              </a:ext>
            </a:extLst>
          </p:cNvPr>
          <p:cNvSpPr>
            <a:spLocks noGrp="1"/>
          </p:cNvSpPr>
          <p:nvPr>
            <p:ph idx="1"/>
          </p:nvPr>
        </p:nvSpPr>
        <p:spPr>
          <a:xfrm>
            <a:off x="609600" y="2160495"/>
            <a:ext cx="5661991" cy="3965670"/>
          </a:xfrm>
        </p:spPr>
        <p:txBody>
          <a:bodyPr/>
          <a:lstStyle/>
          <a:p>
            <a:r>
              <a:rPr lang="en-US" sz="2000" dirty="0"/>
              <a:t>The HBS region has a much higher porosity (up to 30% locally) than the bulk of the fuel, which affects the mechanical properties</a:t>
            </a:r>
          </a:p>
          <a:p>
            <a:r>
              <a:rPr lang="en-US" sz="2000" dirty="0"/>
              <a:t>Microhardness measurements show a reciprocal trend of the strength with porosity</a:t>
            </a:r>
          </a:p>
          <a:p>
            <a:r>
              <a:rPr lang="en-US" sz="2000" dirty="0"/>
              <a:t>The softening of the fuel surface might be beneficial in reducing mechanical stresses imposed by the fuel on the cladding at the point of contact</a:t>
            </a:r>
          </a:p>
          <a:p>
            <a:endParaRPr lang="en-US" sz="2000" dirty="0"/>
          </a:p>
        </p:txBody>
      </p:sp>
      <p:sp>
        <p:nvSpPr>
          <p:cNvPr id="4" name="Slide Number Placeholder 3">
            <a:extLst>
              <a:ext uri="{FF2B5EF4-FFF2-40B4-BE49-F238E27FC236}">
                <a16:creationId xmlns:a16="http://schemas.microsoft.com/office/drawing/2014/main" id="{8FE7966F-5105-6146-B368-3408D6660A17}"/>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pic>
        <p:nvPicPr>
          <p:cNvPr id="5" name="Picture 4">
            <a:extLst>
              <a:ext uri="{FF2B5EF4-FFF2-40B4-BE49-F238E27FC236}">
                <a16:creationId xmlns:a16="http://schemas.microsoft.com/office/drawing/2014/main" id="{F79872E4-D76F-ED4C-B38E-B6D74EEFA821}"/>
              </a:ext>
            </a:extLst>
          </p:cNvPr>
          <p:cNvPicPr>
            <a:picLocks noChangeAspect="1"/>
          </p:cNvPicPr>
          <p:nvPr/>
        </p:nvPicPr>
        <p:blipFill>
          <a:blip r:embed="rId2"/>
          <a:stretch>
            <a:fillRect/>
          </a:stretch>
        </p:blipFill>
        <p:spPr>
          <a:xfrm>
            <a:off x="6602773" y="2424111"/>
            <a:ext cx="5371669" cy="3298205"/>
          </a:xfrm>
          <a:prstGeom prst="rect">
            <a:avLst/>
          </a:prstGeom>
        </p:spPr>
      </p:pic>
    </p:spTree>
    <p:extLst>
      <p:ext uri="{BB962C8B-B14F-4D97-AF65-F5344CB8AC3E}">
        <p14:creationId xmlns:p14="http://schemas.microsoft.com/office/powerpoint/2010/main" val="1789801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FF886-29FF-7545-BBF9-5A5DD9867A13}"/>
              </a:ext>
            </a:extLst>
          </p:cNvPr>
          <p:cNvSpPr>
            <a:spLocks noGrp="1"/>
          </p:cNvSpPr>
          <p:nvPr>
            <p:ph type="title"/>
          </p:nvPr>
        </p:nvSpPr>
        <p:spPr/>
        <p:txBody>
          <a:bodyPr/>
          <a:lstStyle/>
          <a:p>
            <a:r>
              <a:rPr lang="en-US" dirty="0"/>
              <a:t>HBS and Fission Gas Release</a:t>
            </a:r>
          </a:p>
        </p:txBody>
      </p:sp>
      <p:sp>
        <p:nvSpPr>
          <p:cNvPr id="3" name="Content Placeholder 2">
            <a:extLst>
              <a:ext uri="{FF2B5EF4-FFF2-40B4-BE49-F238E27FC236}">
                <a16:creationId xmlns:a16="http://schemas.microsoft.com/office/drawing/2014/main" id="{C6178F3E-0DFC-EE47-AAAC-5F32BE74B5AD}"/>
              </a:ext>
            </a:extLst>
          </p:cNvPr>
          <p:cNvSpPr>
            <a:spLocks noGrp="1"/>
          </p:cNvSpPr>
          <p:nvPr>
            <p:ph idx="1"/>
          </p:nvPr>
        </p:nvSpPr>
        <p:spPr>
          <a:xfrm>
            <a:off x="609600" y="2160495"/>
            <a:ext cx="6725478" cy="3965670"/>
          </a:xfrm>
        </p:spPr>
        <p:txBody>
          <a:bodyPr/>
          <a:lstStyle/>
          <a:p>
            <a:r>
              <a:rPr lang="en-US" dirty="0"/>
              <a:t>The large increase in porosity within the HBS in high burnup fuel also affects fission gas release, providing local intergranular accommodation for retaining fission gases</a:t>
            </a:r>
          </a:p>
          <a:p>
            <a:r>
              <a:rPr lang="en-US" dirty="0"/>
              <a:t>Although the formation of the HBS promotes local fission gas retention, the absolute amount of fission gases that are released to the gap increases with burnup</a:t>
            </a:r>
          </a:p>
          <a:p>
            <a:endParaRPr lang="en-US" dirty="0"/>
          </a:p>
          <a:p>
            <a:endParaRPr lang="en-US" dirty="0"/>
          </a:p>
        </p:txBody>
      </p:sp>
      <p:sp>
        <p:nvSpPr>
          <p:cNvPr id="4" name="Slide Number Placeholder 3">
            <a:extLst>
              <a:ext uri="{FF2B5EF4-FFF2-40B4-BE49-F238E27FC236}">
                <a16:creationId xmlns:a16="http://schemas.microsoft.com/office/drawing/2014/main" id="{3F5C3E58-1917-1447-9D06-A9D9853D6F04}"/>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pic>
        <p:nvPicPr>
          <p:cNvPr id="5" name="Picture 4">
            <a:extLst>
              <a:ext uri="{FF2B5EF4-FFF2-40B4-BE49-F238E27FC236}">
                <a16:creationId xmlns:a16="http://schemas.microsoft.com/office/drawing/2014/main" id="{49391CD0-F1F0-7B4F-9B77-8511B0997003}"/>
              </a:ext>
            </a:extLst>
          </p:cNvPr>
          <p:cNvPicPr>
            <a:picLocks noChangeAspect="1"/>
          </p:cNvPicPr>
          <p:nvPr/>
        </p:nvPicPr>
        <p:blipFill>
          <a:blip r:embed="rId2"/>
          <a:stretch>
            <a:fillRect/>
          </a:stretch>
        </p:blipFill>
        <p:spPr>
          <a:xfrm>
            <a:off x="7684991" y="2075621"/>
            <a:ext cx="4433018" cy="3221936"/>
          </a:xfrm>
          <a:prstGeom prst="rect">
            <a:avLst/>
          </a:prstGeom>
        </p:spPr>
      </p:pic>
    </p:spTree>
    <p:extLst>
      <p:ext uri="{BB962C8B-B14F-4D97-AF65-F5344CB8AC3E}">
        <p14:creationId xmlns:p14="http://schemas.microsoft.com/office/powerpoint/2010/main" val="1020499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B2F4-9AF0-5441-88F2-42504C5DC5DE}"/>
              </a:ext>
            </a:extLst>
          </p:cNvPr>
          <p:cNvSpPr>
            <a:spLocks noGrp="1"/>
          </p:cNvSpPr>
          <p:nvPr>
            <p:ph type="title"/>
          </p:nvPr>
        </p:nvSpPr>
        <p:spPr/>
        <p:txBody>
          <a:bodyPr/>
          <a:lstStyle/>
          <a:p>
            <a:r>
              <a:rPr lang="en-US" dirty="0"/>
              <a:t>Creep Example</a:t>
            </a:r>
          </a:p>
        </p:txBody>
      </p:sp>
      <p:sp>
        <p:nvSpPr>
          <p:cNvPr id="3" name="Content Placeholder 2">
            <a:extLst>
              <a:ext uri="{FF2B5EF4-FFF2-40B4-BE49-F238E27FC236}">
                <a16:creationId xmlns:a16="http://schemas.microsoft.com/office/drawing/2014/main" id="{7E7761D5-3235-AD4C-93EE-EBFD80AD518E}"/>
              </a:ext>
            </a:extLst>
          </p:cNvPr>
          <p:cNvSpPr>
            <a:spLocks noGrp="1"/>
          </p:cNvSpPr>
          <p:nvPr>
            <p:ph idx="1"/>
          </p:nvPr>
        </p:nvSpPr>
        <p:spPr>
          <a:xfrm>
            <a:off x="609599" y="2160495"/>
            <a:ext cx="7555345" cy="4268014"/>
          </a:xfrm>
        </p:spPr>
        <p:txBody>
          <a:bodyPr>
            <a:normAutofit fontScale="70000" lnSpcReduction="20000"/>
          </a:bodyPr>
          <a:lstStyle/>
          <a:p>
            <a:r>
              <a:rPr lang="en-US" dirty="0"/>
              <a:t>Consider an SRA cladding tube at T = 600 K and LHR = 250 W/cm, with a stress </a:t>
            </a:r>
            <a:r>
              <a:rPr lang="en-US" dirty="0" err="1"/>
              <a:t>σ</a:t>
            </a:r>
            <a:r>
              <a:rPr lang="en-US" baseline="-25000" dirty="0" err="1"/>
              <a:t>m</a:t>
            </a:r>
            <a:r>
              <a:rPr lang="en-US" dirty="0"/>
              <a:t> = 200 </a:t>
            </a:r>
            <a:r>
              <a:rPr lang="en-US" dirty="0" err="1"/>
              <a:t>MPa</a:t>
            </a:r>
            <a:r>
              <a:rPr lang="en-US" dirty="0"/>
              <a:t>. What is the total creep strain after three years?  </a:t>
            </a:r>
          </a:p>
          <a:p>
            <a:r>
              <a:rPr lang="en-US" dirty="0"/>
              <a:t>First, we will calculate the thermal creep</a:t>
            </a:r>
          </a:p>
          <a:p>
            <a:pPr lvl="1"/>
            <a:r>
              <a:rPr lang="en-US" dirty="0"/>
              <a:t>A</a:t>
            </a:r>
            <a:r>
              <a:rPr lang="en-US" baseline="-25000" dirty="0"/>
              <a:t>0</a:t>
            </a:r>
            <a:r>
              <a:rPr lang="en-US" dirty="0"/>
              <a:t> = 3.14 × 10</a:t>
            </a:r>
            <a:r>
              <a:rPr lang="en-US" baseline="30000" dirty="0"/>
              <a:t>24</a:t>
            </a:r>
            <a:r>
              <a:rPr lang="en-US" dirty="0"/>
              <a:t> (1/s) </a:t>
            </a:r>
          </a:p>
          <a:p>
            <a:pPr lvl="1"/>
            <a:r>
              <a:rPr lang="en-US" dirty="0"/>
              <a:t>G = 4.2519 × 10</a:t>
            </a:r>
            <a:r>
              <a:rPr lang="en-US" baseline="30000" dirty="0"/>
              <a:t>10 </a:t>
            </a:r>
            <a:r>
              <a:rPr lang="en-US" dirty="0"/>
              <a:t>− 2.2185 × 10</a:t>
            </a:r>
            <a:r>
              <a:rPr lang="en-US" baseline="30000" dirty="0"/>
              <a:t>7</a:t>
            </a:r>
            <a:r>
              <a:rPr lang="en-US" i="1" dirty="0"/>
              <a:t>T </a:t>
            </a:r>
            <a:r>
              <a:rPr lang="en-US" dirty="0"/>
              <a:t>Pa = 4.2519e10</a:t>
            </a:r>
            <a:r>
              <a:rPr lang="en-US" baseline="30000" dirty="0"/>
              <a:t> </a:t>
            </a:r>
            <a:r>
              <a:rPr lang="en-US" dirty="0"/>
              <a:t>− 2.2185e7</a:t>
            </a:r>
            <a:r>
              <a:rPr lang="en-US" i="1" dirty="0"/>
              <a:t>*</a:t>
            </a:r>
            <a:r>
              <a:rPr lang="en-US" dirty="0"/>
              <a:t>600 = 2.92e10 Pa</a:t>
            </a:r>
          </a:p>
          <a:p>
            <a:pPr lvl="1"/>
            <a:r>
              <a:rPr lang="en-US" dirty="0"/>
              <a:t>Q = 2.7 × 10</a:t>
            </a:r>
            <a:r>
              <a:rPr lang="en-US" baseline="30000" dirty="0"/>
              <a:t>5</a:t>
            </a:r>
            <a:r>
              <a:rPr lang="en-US" dirty="0"/>
              <a:t> J/</a:t>
            </a:r>
            <a:r>
              <a:rPr lang="en-US" dirty="0" err="1"/>
              <a:t>mol</a:t>
            </a:r>
            <a:r>
              <a:rPr lang="en-US" dirty="0"/>
              <a:t>, n = 5, R = 8.3144598 J/(K </a:t>
            </a:r>
            <a:r>
              <a:rPr lang="en-US" dirty="0" err="1"/>
              <a:t>mol</a:t>
            </a:r>
            <a:r>
              <a:rPr lang="en-US" dirty="0"/>
              <a:t>)</a:t>
            </a:r>
          </a:p>
          <a:p>
            <a:pPr lvl="1"/>
            <a:r>
              <a:rPr lang="en-US" dirty="0"/>
              <a:t>3.14e24*(200/2.92e4)^5*</a:t>
            </a:r>
            <a:r>
              <a:rPr lang="en-US" dirty="0" err="1"/>
              <a:t>exp</a:t>
            </a:r>
            <a:r>
              <a:rPr lang="en-US" dirty="0"/>
              <a:t>(-2.7e5/(8.3144598*600)) = 1.48e-10 1/s</a:t>
            </a:r>
          </a:p>
          <a:p>
            <a:r>
              <a:rPr lang="en-US" dirty="0"/>
              <a:t>Now we will calculate the irradiation creep</a:t>
            </a:r>
          </a:p>
          <a:p>
            <a:pPr lvl="1"/>
            <a:r>
              <a:rPr lang="en-US" dirty="0"/>
              <a:t>C</a:t>
            </a:r>
            <a:r>
              <a:rPr lang="en-US" baseline="-25000" dirty="0"/>
              <a:t>0</a:t>
            </a:r>
            <a:r>
              <a:rPr lang="en-US" dirty="0"/>
              <a:t> = 3.557e-24, C</a:t>
            </a:r>
            <a:r>
              <a:rPr lang="en-US" baseline="-25000" dirty="0"/>
              <a:t>1</a:t>
            </a:r>
            <a:r>
              <a:rPr lang="en-US" dirty="0"/>
              <a:t> = 0.85, C</a:t>
            </a:r>
            <a:r>
              <a:rPr lang="en-US" baseline="-25000" dirty="0"/>
              <a:t>2</a:t>
            </a:r>
            <a:r>
              <a:rPr lang="en-US" dirty="0"/>
              <a:t> = 1.0</a:t>
            </a:r>
          </a:p>
          <a:p>
            <a:pPr lvl="1"/>
            <a:r>
              <a:rPr lang="en-US" dirty="0" err="1"/>
              <a:t>Φ</a:t>
            </a:r>
            <a:r>
              <a:rPr lang="en-US" dirty="0"/>
              <a:t> ≈ 3e11 LHR = 3e11*250 = 7.5e13 n/(cm</a:t>
            </a:r>
            <a:r>
              <a:rPr lang="en-US" baseline="30000" dirty="0"/>
              <a:t>2</a:t>
            </a:r>
            <a:r>
              <a:rPr lang="en-US" dirty="0"/>
              <a:t> s)</a:t>
            </a:r>
          </a:p>
          <a:p>
            <a:pPr lvl="1"/>
            <a:r>
              <a:rPr lang="en-US" dirty="0"/>
              <a:t>3.557e-24*(7.5e13)^0.85*200^1 = </a:t>
            </a:r>
            <a:r>
              <a:rPr lang="hr-HR" dirty="0"/>
              <a:t>4.43e-10 1/s</a:t>
            </a:r>
          </a:p>
          <a:p>
            <a:r>
              <a:rPr lang="hr-HR" dirty="0" err="1"/>
              <a:t>The</a:t>
            </a:r>
            <a:r>
              <a:rPr lang="hr-HR" dirty="0"/>
              <a:t> total </a:t>
            </a:r>
            <a:r>
              <a:rPr lang="hr-HR" dirty="0" err="1"/>
              <a:t>creep</a:t>
            </a:r>
            <a:r>
              <a:rPr lang="hr-HR" dirty="0"/>
              <a:t> </a:t>
            </a:r>
            <a:r>
              <a:rPr lang="hr-HR" dirty="0" err="1"/>
              <a:t>strain</a:t>
            </a:r>
            <a:r>
              <a:rPr lang="hr-HR" dirty="0"/>
              <a:t> rate </a:t>
            </a:r>
            <a:r>
              <a:rPr lang="hr-HR" dirty="0" err="1"/>
              <a:t>is</a:t>
            </a:r>
            <a:r>
              <a:rPr lang="hr-HR" dirty="0"/>
              <a:t> 1.48e-10 + 4.43e-10 = 5.91e-10 1/s</a:t>
            </a:r>
          </a:p>
          <a:p>
            <a:r>
              <a:rPr lang="hr-HR" dirty="0" err="1"/>
              <a:t>The</a:t>
            </a:r>
            <a:r>
              <a:rPr lang="hr-HR" dirty="0"/>
              <a:t> total </a:t>
            </a:r>
            <a:r>
              <a:rPr lang="hr-HR" dirty="0" err="1"/>
              <a:t>creep</a:t>
            </a:r>
            <a:r>
              <a:rPr lang="hr-HR" dirty="0"/>
              <a:t> </a:t>
            </a:r>
            <a:r>
              <a:rPr lang="hr-HR" dirty="0" err="1"/>
              <a:t>strain</a:t>
            </a:r>
            <a:r>
              <a:rPr lang="hr-HR" dirty="0"/>
              <a:t> </a:t>
            </a:r>
            <a:r>
              <a:rPr lang="hr-HR" dirty="0" err="1"/>
              <a:t>after</a:t>
            </a:r>
            <a:r>
              <a:rPr lang="hr-HR" dirty="0"/>
              <a:t> </a:t>
            </a:r>
            <a:r>
              <a:rPr lang="hr-HR" dirty="0" err="1"/>
              <a:t>three</a:t>
            </a:r>
            <a:r>
              <a:rPr lang="hr-HR" dirty="0"/>
              <a:t> </a:t>
            </a:r>
            <a:r>
              <a:rPr lang="hr-HR" dirty="0" err="1"/>
              <a:t>years</a:t>
            </a:r>
            <a:r>
              <a:rPr lang="hr-HR" dirty="0"/>
              <a:t> </a:t>
            </a:r>
            <a:r>
              <a:rPr lang="hr-HR" dirty="0" err="1"/>
              <a:t>is</a:t>
            </a:r>
            <a:r>
              <a:rPr lang="hr-HR" dirty="0"/>
              <a:t> (</a:t>
            </a:r>
            <a:r>
              <a:rPr lang="hr-HR" dirty="0" err="1"/>
              <a:t>assuming</a:t>
            </a:r>
            <a:r>
              <a:rPr lang="hr-HR" dirty="0"/>
              <a:t> </a:t>
            </a:r>
            <a:r>
              <a:rPr lang="hr-HR" dirty="0" err="1"/>
              <a:t>constant</a:t>
            </a:r>
            <a:r>
              <a:rPr lang="hr-HR" dirty="0"/>
              <a:t> </a:t>
            </a:r>
            <a:r>
              <a:rPr lang="hr-HR" dirty="0" err="1"/>
              <a:t>conditions</a:t>
            </a:r>
            <a:r>
              <a:rPr lang="hr-HR" dirty="0"/>
              <a:t>) </a:t>
            </a:r>
            <a:br>
              <a:rPr lang="hr-HR" dirty="0"/>
            </a:br>
            <a:r>
              <a:rPr lang="hr-HR" dirty="0"/>
              <a:t>5.91e-10*(3600*24*365*3) = 0.056 = 5.6% </a:t>
            </a:r>
            <a:r>
              <a:rPr lang="hr-HR" dirty="0" err="1"/>
              <a:t>strain</a:t>
            </a:r>
            <a:endParaRPr lang="en-US" dirty="0"/>
          </a:p>
          <a:p>
            <a:endParaRPr lang="en-US" dirty="0"/>
          </a:p>
        </p:txBody>
      </p:sp>
      <p:sp>
        <p:nvSpPr>
          <p:cNvPr id="4" name="Slide Number Placeholder 3">
            <a:extLst>
              <a:ext uri="{FF2B5EF4-FFF2-40B4-BE49-F238E27FC236}">
                <a16:creationId xmlns:a16="http://schemas.microsoft.com/office/drawing/2014/main" id="{62BA5ECB-8885-954A-B9DF-E7893F2BBBFB}"/>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Picture 4" descr="latex-image-1.pdf">
            <a:extLst>
              <a:ext uri="{FF2B5EF4-FFF2-40B4-BE49-F238E27FC236}">
                <a16:creationId xmlns:a16="http://schemas.microsoft.com/office/drawing/2014/main" id="{F1D60BBD-657E-1A4A-898D-6342968C9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181" y="2582444"/>
            <a:ext cx="2057400" cy="342900"/>
          </a:xfrm>
          <a:prstGeom prst="rect">
            <a:avLst/>
          </a:prstGeom>
        </p:spPr>
      </p:pic>
      <p:pic>
        <p:nvPicPr>
          <p:cNvPr id="6" name="Picture 5" descr="latex-image-1.pdf">
            <a:extLst>
              <a:ext uri="{FF2B5EF4-FFF2-40B4-BE49-F238E27FC236}">
                <a16:creationId xmlns:a16="http://schemas.microsoft.com/office/drawing/2014/main" id="{66E698B8-CF6E-EF4D-AD9A-93C8FFBA9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931" y="4294502"/>
            <a:ext cx="1714500" cy="254000"/>
          </a:xfrm>
          <a:prstGeom prst="rect">
            <a:avLst/>
          </a:prstGeom>
        </p:spPr>
      </p:pic>
    </p:spTree>
    <p:extLst>
      <p:ext uri="{BB962C8B-B14F-4D97-AF65-F5344CB8AC3E}">
        <p14:creationId xmlns:p14="http://schemas.microsoft.com/office/powerpoint/2010/main" val="392765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E0B0-3CA1-2C44-89FC-D2BA0F318B38}"/>
              </a:ext>
            </a:extLst>
          </p:cNvPr>
          <p:cNvSpPr>
            <a:spLocks noGrp="1"/>
          </p:cNvSpPr>
          <p:nvPr>
            <p:ph type="title"/>
          </p:nvPr>
        </p:nvSpPr>
        <p:spPr/>
        <p:txBody>
          <a:bodyPr/>
          <a:lstStyle/>
          <a:p>
            <a:r>
              <a:rPr lang="en-US" dirty="0"/>
              <a:t>Creep</a:t>
            </a:r>
          </a:p>
        </p:txBody>
      </p:sp>
      <p:sp>
        <p:nvSpPr>
          <p:cNvPr id="3" name="Content Placeholder 2">
            <a:extLst>
              <a:ext uri="{FF2B5EF4-FFF2-40B4-BE49-F238E27FC236}">
                <a16:creationId xmlns:a16="http://schemas.microsoft.com/office/drawing/2014/main" id="{79B9C9E6-0B5D-A440-90D5-1DF6E62B69F3}"/>
              </a:ext>
            </a:extLst>
          </p:cNvPr>
          <p:cNvSpPr>
            <a:spLocks noGrp="1"/>
          </p:cNvSpPr>
          <p:nvPr>
            <p:ph idx="1"/>
          </p:nvPr>
        </p:nvSpPr>
        <p:spPr>
          <a:xfrm>
            <a:off x="609600" y="1982077"/>
            <a:ext cx="5811078" cy="4144088"/>
          </a:xfrm>
        </p:spPr>
        <p:txBody>
          <a:bodyPr/>
          <a:lstStyle/>
          <a:p>
            <a:r>
              <a:rPr lang="en-US" sz="2200" dirty="0"/>
              <a:t>Creep impacts fuel performance by shrinking the gap and then conforming to the pellets</a:t>
            </a:r>
          </a:p>
          <a:p>
            <a:r>
              <a:rPr lang="en-US" sz="2200" dirty="0">
                <a:latin typeface="Arial" charset="0"/>
                <a:cs typeface="Arial" charset="0"/>
              </a:rPr>
              <a:t>a) before “fuel-cladding” interaction: </a:t>
            </a:r>
            <a:r>
              <a:rPr lang="en-US" sz="2200" dirty="0"/>
              <a:t>The stress due to coolant pressure exceeds the internal stress from the gap; The diameter decreases due to thermal creep and irradiation creep, where the thermal creep decreases rapidly as irradiation damage builds up; The length increases due to anisotropic creep and irradiation growth</a:t>
            </a:r>
            <a:endParaRPr lang="en-US" sz="2200" dirty="0">
              <a:latin typeface="Arial" charset="0"/>
              <a:cs typeface="Arial" charset="0"/>
            </a:endParaRPr>
          </a:p>
        </p:txBody>
      </p:sp>
      <p:sp>
        <p:nvSpPr>
          <p:cNvPr id="4" name="Slide Number Placeholder 3">
            <a:extLst>
              <a:ext uri="{FF2B5EF4-FFF2-40B4-BE49-F238E27FC236}">
                <a16:creationId xmlns:a16="http://schemas.microsoft.com/office/drawing/2014/main" id="{D7135D22-4513-C54D-849A-6ECE9C03D2E7}"/>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5" name="Picture 1">
            <a:extLst>
              <a:ext uri="{FF2B5EF4-FFF2-40B4-BE49-F238E27FC236}">
                <a16:creationId xmlns:a16="http://schemas.microsoft.com/office/drawing/2014/main" id="{F5740A78-92A6-3A4D-BC69-F3FBE99A4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95562" y="1819798"/>
            <a:ext cx="5296471" cy="4144088"/>
          </a:xfrm>
          <a:prstGeom prst="rect">
            <a:avLst/>
          </a:prstGeom>
        </p:spPr>
      </p:pic>
    </p:spTree>
    <p:extLst>
      <p:ext uri="{BB962C8B-B14F-4D97-AF65-F5344CB8AC3E}">
        <p14:creationId xmlns:p14="http://schemas.microsoft.com/office/powerpoint/2010/main" val="2134065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E0B0-3CA1-2C44-89FC-D2BA0F318B38}"/>
              </a:ext>
            </a:extLst>
          </p:cNvPr>
          <p:cNvSpPr>
            <a:spLocks noGrp="1"/>
          </p:cNvSpPr>
          <p:nvPr>
            <p:ph type="title"/>
          </p:nvPr>
        </p:nvSpPr>
        <p:spPr/>
        <p:txBody>
          <a:bodyPr/>
          <a:lstStyle/>
          <a:p>
            <a:r>
              <a:rPr lang="en-US" dirty="0"/>
              <a:t>Creep</a:t>
            </a:r>
          </a:p>
        </p:txBody>
      </p:sp>
      <p:sp>
        <p:nvSpPr>
          <p:cNvPr id="3" name="Content Placeholder 2">
            <a:extLst>
              <a:ext uri="{FF2B5EF4-FFF2-40B4-BE49-F238E27FC236}">
                <a16:creationId xmlns:a16="http://schemas.microsoft.com/office/drawing/2014/main" id="{79B9C9E6-0B5D-A440-90D5-1DF6E62B69F3}"/>
              </a:ext>
            </a:extLst>
          </p:cNvPr>
          <p:cNvSpPr>
            <a:spLocks noGrp="1"/>
          </p:cNvSpPr>
          <p:nvPr>
            <p:ph idx="1"/>
          </p:nvPr>
        </p:nvSpPr>
        <p:spPr>
          <a:xfrm>
            <a:off x="609600" y="1819798"/>
            <a:ext cx="5885962" cy="4306367"/>
          </a:xfrm>
        </p:spPr>
        <p:txBody>
          <a:bodyPr/>
          <a:lstStyle/>
          <a:p>
            <a:r>
              <a:rPr lang="en-US" sz="1900" dirty="0">
                <a:latin typeface="Arial" charset="0"/>
                <a:cs typeface="Arial" charset="0"/>
              </a:rPr>
              <a:t>b) start of “fuel-cladding” interaction: </a:t>
            </a:r>
            <a:r>
              <a:rPr lang="en-US" sz="1900" dirty="0"/>
              <a:t>At the contact points the diameter increases, causing some contraction in rod length, and the expanding fuel imparts a local axial tensile stress on the rod, causing an increase in length; Irradiation growth causes an increase in rod length; The net change in length is the sum of the various inputs, but the net is an increase in rod length</a:t>
            </a:r>
            <a:endParaRPr lang="en-US" sz="1900" dirty="0">
              <a:latin typeface="Arial" charset="0"/>
              <a:cs typeface="Arial" charset="0"/>
            </a:endParaRPr>
          </a:p>
          <a:p>
            <a:r>
              <a:rPr lang="en-US" sz="1900" dirty="0">
                <a:latin typeface="Arial" charset="0"/>
                <a:cs typeface="Arial" charset="0"/>
              </a:rPr>
              <a:t>c) “fuel-cladding interaction” over most of fuel column: </a:t>
            </a:r>
            <a:r>
              <a:rPr lang="en-US" sz="1900" dirty="0"/>
              <a:t>The fuel pellets stress the cladding outward, increasing the diameter of the rod; Anisotropic creep decreases the rod length; Axial pellet-cladding stresses and irradiation growth increase the rod length; The net change in rod length can become negative</a:t>
            </a:r>
            <a:endParaRPr lang="en-US" sz="1900" dirty="0">
              <a:latin typeface="Arial" charset="0"/>
              <a:cs typeface="Arial" charset="0"/>
            </a:endParaRPr>
          </a:p>
          <a:p>
            <a:endParaRPr lang="en-US" sz="1900" dirty="0"/>
          </a:p>
          <a:p>
            <a:endParaRPr lang="en-US" sz="1900" dirty="0"/>
          </a:p>
        </p:txBody>
      </p:sp>
      <p:sp>
        <p:nvSpPr>
          <p:cNvPr id="4" name="Slide Number Placeholder 3">
            <a:extLst>
              <a:ext uri="{FF2B5EF4-FFF2-40B4-BE49-F238E27FC236}">
                <a16:creationId xmlns:a16="http://schemas.microsoft.com/office/drawing/2014/main" id="{D7135D22-4513-C54D-849A-6ECE9C03D2E7}"/>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1">
            <a:extLst>
              <a:ext uri="{FF2B5EF4-FFF2-40B4-BE49-F238E27FC236}">
                <a16:creationId xmlns:a16="http://schemas.microsoft.com/office/drawing/2014/main" id="{F5740A78-92A6-3A4D-BC69-F3FBE99A4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95562" y="1819798"/>
            <a:ext cx="5296471" cy="4144088"/>
          </a:xfrm>
          <a:prstGeom prst="rect">
            <a:avLst/>
          </a:prstGeom>
        </p:spPr>
      </p:pic>
    </p:spTree>
    <p:extLst>
      <p:ext uri="{BB962C8B-B14F-4D97-AF65-F5344CB8AC3E}">
        <p14:creationId xmlns:p14="http://schemas.microsoft.com/office/powerpoint/2010/main" val="4256485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F2D2-C267-D34F-BCB6-FA6658B75739}"/>
              </a:ext>
            </a:extLst>
          </p:cNvPr>
          <p:cNvSpPr>
            <a:spLocks noGrp="1"/>
          </p:cNvSpPr>
          <p:nvPr>
            <p:ph type="title"/>
          </p:nvPr>
        </p:nvSpPr>
        <p:spPr/>
        <p:txBody>
          <a:bodyPr/>
          <a:lstStyle/>
          <a:p>
            <a:r>
              <a:rPr lang="en-US" dirty="0"/>
              <a:t>Zirconium Hydrides</a:t>
            </a:r>
          </a:p>
        </p:txBody>
      </p:sp>
      <p:sp>
        <p:nvSpPr>
          <p:cNvPr id="3" name="Content Placeholder 2">
            <a:extLst>
              <a:ext uri="{FF2B5EF4-FFF2-40B4-BE49-F238E27FC236}">
                <a16:creationId xmlns:a16="http://schemas.microsoft.com/office/drawing/2014/main" id="{9A7789B8-28E5-0144-8267-D45C1D21CC98}"/>
              </a:ext>
            </a:extLst>
          </p:cNvPr>
          <p:cNvSpPr>
            <a:spLocks noGrp="1"/>
          </p:cNvSpPr>
          <p:nvPr>
            <p:ph idx="1"/>
          </p:nvPr>
        </p:nvSpPr>
        <p:spPr>
          <a:xfrm>
            <a:off x="609600" y="2160495"/>
            <a:ext cx="5273964" cy="3965670"/>
          </a:xfrm>
        </p:spPr>
        <p:txBody>
          <a:bodyPr/>
          <a:lstStyle/>
          <a:p>
            <a:r>
              <a:rPr lang="en-US" dirty="0"/>
              <a:t>Hydrides cause size change because the hydride lattice is larger than the zirconium lattice</a:t>
            </a:r>
          </a:p>
          <a:p>
            <a:r>
              <a:rPr lang="en-US" dirty="0"/>
              <a:t>There are a number of different </a:t>
            </a:r>
            <a:r>
              <a:rPr lang="en-US" dirty="0" err="1"/>
              <a:t>Zr</a:t>
            </a:r>
            <a:r>
              <a:rPr lang="en-US" dirty="0"/>
              <a:t>-H phases and morphologies that can present</a:t>
            </a:r>
          </a:p>
          <a:p>
            <a:r>
              <a:rPr lang="en-US" dirty="0"/>
              <a:t>0.1% H can cause 0.2% growth</a:t>
            </a:r>
          </a:p>
          <a:p>
            <a:pPr marL="0" indent="0">
              <a:buNone/>
            </a:pPr>
            <a:endParaRPr lang="en-US" dirty="0"/>
          </a:p>
        </p:txBody>
      </p:sp>
      <p:sp>
        <p:nvSpPr>
          <p:cNvPr id="4" name="Slide Number Placeholder 3">
            <a:extLst>
              <a:ext uri="{FF2B5EF4-FFF2-40B4-BE49-F238E27FC236}">
                <a16:creationId xmlns:a16="http://schemas.microsoft.com/office/drawing/2014/main" id="{0CC1EFB0-51CC-E74E-BFD1-D3887544B48C}"/>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a:extLst>
              <a:ext uri="{FF2B5EF4-FFF2-40B4-BE49-F238E27FC236}">
                <a16:creationId xmlns:a16="http://schemas.microsoft.com/office/drawing/2014/main" id="{A340363F-913D-DD48-85C4-5C68E2DC6E4C}"/>
              </a:ext>
            </a:extLst>
          </p:cNvPr>
          <p:cNvPicPr>
            <a:picLocks noChangeAspect="1"/>
          </p:cNvPicPr>
          <p:nvPr/>
        </p:nvPicPr>
        <p:blipFill>
          <a:blip r:embed="rId2"/>
          <a:stretch>
            <a:fillRect/>
          </a:stretch>
        </p:blipFill>
        <p:spPr>
          <a:xfrm>
            <a:off x="6237026" y="2271332"/>
            <a:ext cx="5001148" cy="3349208"/>
          </a:xfrm>
          <a:prstGeom prst="rect">
            <a:avLst/>
          </a:prstGeom>
        </p:spPr>
      </p:pic>
    </p:spTree>
    <p:extLst>
      <p:ext uri="{BB962C8B-B14F-4D97-AF65-F5344CB8AC3E}">
        <p14:creationId xmlns:p14="http://schemas.microsoft.com/office/powerpoint/2010/main" val="3472753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B4A82-268A-9E45-82A4-87B1E29A7350}"/>
              </a:ext>
            </a:extLst>
          </p:cNvPr>
          <p:cNvSpPr>
            <a:spLocks noGrp="1"/>
          </p:cNvSpPr>
          <p:nvPr>
            <p:ph type="title"/>
          </p:nvPr>
        </p:nvSpPr>
        <p:spPr/>
        <p:txBody>
          <a:bodyPr/>
          <a:lstStyle/>
          <a:p>
            <a:r>
              <a:rPr lang="en-US" dirty="0"/>
              <a:t>Mechanical Behavior of </a:t>
            </a:r>
            <a:r>
              <a:rPr lang="en-US" dirty="0" err="1"/>
              <a:t>Zr</a:t>
            </a:r>
            <a:r>
              <a:rPr lang="en-US" dirty="0"/>
              <a:t> Cladding</a:t>
            </a:r>
          </a:p>
        </p:txBody>
      </p:sp>
      <p:sp>
        <p:nvSpPr>
          <p:cNvPr id="3" name="Content Placeholder 2">
            <a:extLst>
              <a:ext uri="{FF2B5EF4-FFF2-40B4-BE49-F238E27FC236}">
                <a16:creationId xmlns:a16="http://schemas.microsoft.com/office/drawing/2014/main" id="{E4963C87-B439-A443-A2C7-1B558E41101D}"/>
              </a:ext>
            </a:extLst>
          </p:cNvPr>
          <p:cNvSpPr>
            <a:spLocks noGrp="1"/>
          </p:cNvSpPr>
          <p:nvPr>
            <p:ph idx="1"/>
          </p:nvPr>
        </p:nvSpPr>
        <p:spPr>
          <a:xfrm>
            <a:off x="609600" y="2160495"/>
            <a:ext cx="5880652" cy="3965670"/>
          </a:xfrm>
        </p:spPr>
        <p:txBody>
          <a:bodyPr/>
          <a:lstStyle/>
          <a:p>
            <a:r>
              <a:rPr lang="en-US" dirty="0"/>
              <a:t>Zirconium alloys plastically deform primarily due to dislocation motion on prismatic planes</a:t>
            </a:r>
          </a:p>
        </p:txBody>
      </p:sp>
      <p:sp>
        <p:nvSpPr>
          <p:cNvPr id="4" name="Slide Number Placeholder 3">
            <a:extLst>
              <a:ext uri="{FF2B5EF4-FFF2-40B4-BE49-F238E27FC236}">
                <a16:creationId xmlns:a16="http://schemas.microsoft.com/office/drawing/2014/main" id="{2AFFD72A-FB57-2A4F-BB5E-5864A0267D56}"/>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a:extLst>
              <a:ext uri="{FF2B5EF4-FFF2-40B4-BE49-F238E27FC236}">
                <a16:creationId xmlns:a16="http://schemas.microsoft.com/office/drawing/2014/main" id="{35C68F03-689C-F743-9AF4-99A24AC963E0}"/>
              </a:ext>
            </a:extLst>
          </p:cNvPr>
          <p:cNvPicPr>
            <a:picLocks noChangeAspect="1"/>
          </p:cNvPicPr>
          <p:nvPr/>
        </p:nvPicPr>
        <p:blipFill>
          <a:blip r:embed="rId2"/>
          <a:stretch>
            <a:fillRect/>
          </a:stretch>
        </p:blipFill>
        <p:spPr>
          <a:xfrm>
            <a:off x="6630323" y="1792198"/>
            <a:ext cx="4214554" cy="4333967"/>
          </a:xfrm>
          <a:prstGeom prst="rect">
            <a:avLst/>
          </a:prstGeom>
        </p:spPr>
      </p:pic>
      <p:pic>
        <p:nvPicPr>
          <p:cNvPr id="6" name="Picture 1" descr="Figure 3-5 Slip systems in alpha zirconium [Tenckhoff, 2005].png">
            <a:extLst>
              <a:ext uri="{FF2B5EF4-FFF2-40B4-BE49-F238E27FC236}">
                <a16:creationId xmlns:a16="http://schemas.microsoft.com/office/drawing/2014/main" id="{C3E9AE26-C744-064A-8AF5-AB972B535F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4890"/>
          <a:stretch/>
        </p:blipFill>
        <p:spPr bwMode="auto">
          <a:xfrm>
            <a:off x="2709149" y="3416858"/>
            <a:ext cx="2097342" cy="3122055"/>
          </a:xfrm>
          <a:prstGeom prst="rect">
            <a:avLst/>
          </a:prstGeom>
          <a:noFill/>
          <a:ln w="6350">
            <a:solidFill>
              <a:srgbClr val="D4AD6F"/>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88279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0D45F-F7AC-9F46-9206-0237E7482ABF}"/>
              </a:ext>
            </a:extLst>
          </p:cNvPr>
          <p:cNvSpPr>
            <a:spLocks noGrp="1"/>
          </p:cNvSpPr>
          <p:nvPr>
            <p:ph type="title"/>
          </p:nvPr>
        </p:nvSpPr>
        <p:spPr/>
        <p:txBody>
          <a:bodyPr/>
          <a:lstStyle/>
          <a:p>
            <a:r>
              <a:rPr lang="en-US" dirty="0"/>
              <a:t>Irradiation Hardening</a:t>
            </a:r>
          </a:p>
        </p:txBody>
      </p:sp>
      <p:sp>
        <p:nvSpPr>
          <p:cNvPr id="3" name="Content Placeholder 2">
            <a:extLst>
              <a:ext uri="{FF2B5EF4-FFF2-40B4-BE49-F238E27FC236}">
                <a16:creationId xmlns:a16="http://schemas.microsoft.com/office/drawing/2014/main" id="{0D5F43D7-A5BD-2E46-945C-7D4C03AF214E}"/>
              </a:ext>
            </a:extLst>
          </p:cNvPr>
          <p:cNvSpPr>
            <a:spLocks noGrp="1"/>
          </p:cNvSpPr>
          <p:nvPr>
            <p:ph idx="1"/>
          </p:nvPr>
        </p:nvSpPr>
        <p:spPr>
          <a:xfrm>
            <a:off x="609600" y="2160495"/>
            <a:ext cx="7453745" cy="3965670"/>
          </a:xfrm>
        </p:spPr>
        <p:txBody>
          <a:bodyPr/>
          <a:lstStyle/>
          <a:p>
            <a:r>
              <a:rPr lang="en-US" dirty="0"/>
              <a:t>Under irradiation, the interstitial loops that buildup on the prismatic planes cause hardening</a:t>
            </a:r>
          </a:p>
          <a:p>
            <a:r>
              <a:rPr lang="en-US" dirty="0">
                <a:latin typeface="Arial" charset="0"/>
                <a:cs typeface="Arial" charset="0"/>
              </a:rPr>
              <a:t>The UTS goes up with fluence, while the strain before fracture goes down</a:t>
            </a:r>
            <a:endParaRPr lang="en-US" dirty="0"/>
          </a:p>
        </p:txBody>
      </p:sp>
      <p:sp>
        <p:nvSpPr>
          <p:cNvPr id="4" name="Slide Number Placeholder 3">
            <a:extLst>
              <a:ext uri="{FF2B5EF4-FFF2-40B4-BE49-F238E27FC236}">
                <a16:creationId xmlns:a16="http://schemas.microsoft.com/office/drawing/2014/main" id="{D3434FBD-C09C-F34B-9FF4-FF071009D52A}"/>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grpSp>
        <p:nvGrpSpPr>
          <p:cNvPr id="5" name="Group 4">
            <a:extLst>
              <a:ext uri="{FF2B5EF4-FFF2-40B4-BE49-F238E27FC236}">
                <a16:creationId xmlns:a16="http://schemas.microsoft.com/office/drawing/2014/main" id="{C3BAC0BD-6148-B14A-A8F2-676169F31B18}"/>
              </a:ext>
            </a:extLst>
          </p:cNvPr>
          <p:cNvGrpSpPr/>
          <p:nvPr/>
        </p:nvGrpSpPr>
        <p:grpSpPr>
          <a:xfrm>
            <a:off x="1922812" y="3889503"/>
            <a:ext cx="4827319" cy="2831973"/>
            <a:chOff x="169305" y="1946624"/>
            <a:chExt cx="5638800" cy="3455399"/>
          </a:xfrm>
        </p:grpSpPr>
        <p:pic>
          <p:nvPicPr>
            <p:cNvPr id="6" name="Picture 1" descr="Figure 4-2 Interaction of a dislocation-under-stress with irradiation-induced defects. The dislocation is moving to the right [Barnes, 1965].png">
              <a:extLst>
                <a:ext uri="{FF2B5EF4-FFF2-40B4-BE49-F238E27FC236}">
                  <a16:creationId xmlns:a16="http://schemas.microsoft.com/office/drawing/2014/main" id="{953D4F5F-3898-BC47-B1F7-484DA30886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2" t="5578" r="3557" b="6002"/>
            <a:stretch/>
          </p:blipFill>
          <p:spPr bwMode="auto">
            <a:xfrm>
              <a:off x="169305" y="1946624"/>
              <a:ext cx="5568824" cy="2990699"/>
            </a:xfrm>
            <a:prstGeom prst="rect">
              <a:avLst/>
            </a:prstGeom>
            <a:noFill/>
            <a:ln w="6350">
              <a:solidFill>
                <a:srgbClr val="D4AD6F"/>
              </a:solidFill>
              <a:miter lim="800000"/>
              <a:headEnd/>
              <a:tailEnd/>
            </a:ln>
            <a:extLst>
              <a:ext uri="{909E8E84-426E-40dd-AFC4-6F175D3DCCD1}">
                <a14:hiddenFill xmlns=""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B0202D-C429-7D42-906A-57C25C187451}"/>
                </a:ext>
              </a:extLst>
            </p:cNvPr>
            <p:cNvSpPr txBox="1">
              <a:spLocks noChangeArrowheads="1"/>
            </p:cNvSpPr>
            <p:nvPr/>
          </p:nvSpPr>
          <p:spPr bwMode="auto">
            <a:xfrm>
              <a:off x="169305" y="4951387"/>
              <a:ext cx="5638800" cy="4506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charset="0"/>
                  <a:ea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eaLnBrk="1" hangingPunct="1"/>
              <a:r>
                <a:rPr lang="en-GB" sz="1800" dirty="0">
                  <a:latin typeface="Arial" charset="0"/>
                  <a:cs typeface="Arial" charset="0"/>
                </a:rPr>
                <a:t>dislocation  is moving </a:t>
              </a:r>
              <a:r>
                <a:rPr lang="en-GB" sz="1800" dirty="0">
                  <a:latin typeface="Arial" charset="0"/>
                  <a:cs typeface="Arial" charset="0"/>
                  <a:sym typeface="Wingdings" charset="0"/>
                </a:rPr>
                <a:t>          </a:t>
              </a:r>
              <a:r>
                <a:rPr lang="en-GB" sz="1100" dirty="0">
                  <a:latin typeface="Arial" charset="0"/>
                  <a:cs typeface="Arial" charset="0"/>
                  <a:sym typeface="Wingdings" charset="0"/>
                </a:rPr>
                <a:t> 		</a:t>
              </a:r>
              <a:endParaRPr lang="en-US" sz="1100" dirty="0">
                <a:latin typeface="Arial" charset="0"/>
                <a:cs typeface="Arial" charset="0"/>
              </a:endParaRPr>
            </a:p>
          </p:txBody>
        </p:sp>
        <p:cxnSp>
          <p:nvCxnSpPr>
            <p:cNvPr id="8" name="Straight Arrow Connector 8">
              <a:extLst>
                <a:ext uri="{FF2B5EF4-FFF2-40B4-BE49-F238E27FC236}">
                  <a16:creationId xmlns:a16="http://schemas.microsoft.com/office/drawing/2014/main" id="{392782DC-EBC7-644E-BB2B-76447AE1D750}"/>
                </a:ext>
              </a:extLst>
            </p:cNvPr>
            <p:cNvCxnSpPr>
              <a:cxnSpLocks noChangeShapeType="1"/>
            </p:cNvCxnSpPr>
            <p:nvPr/>
          </p:nvCxnSpPr>
          <p:spPr bwMode="auto">
            <a:xfrm>
              <a:off x="3642260" y="5231195"/>
              <a:ext cx="762000" cy="1588"/>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grpSp>
      <p:pic>
        <p:nvPicPr>
          <p:cNvPr id="9" name="Picture 8" descr="3-19">
            <a:extLst>
              <a:ext uri="{FF2B5EF4-FFF2-40B4-BE49-F238E27FC236}">
                <a16:creationId xmlns:a16="http://schemas.microsoft.com/office/drawing/2014/main" id="{E19F3024-B7EC-5545-B0F8-DC5075BCD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512862" y="1219338"/>
            <a:ext cx="3294276" cy="4758399"/>
          </a:xfrm>
          <a:prstGeom prst="rect">
            <a:avLst/>
          </a:prstGeom>
        </p:spPr>
      </p:pic>
    </p:spTree>
    <p:extLst>
      <p:ext uri="{BB962C8B-B14F-4D97-AF65-F5344CB8AC3E}">
        <p14:creationId xmlns:p14="http://schemas.microsoft.com/office/powerpoint/2010/main" val="3438064314"/>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12690</TotalTime>
  <Words>2701</Words>
  <Application>Microsoft Macintosh PowerPoint</Application>
  <PresentationFormat>Widescreen</PresentationFormat>
  <Paragraphs>212</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Symbol</vt:lpstr>
      <vt:lpstr>NCStateU-horizontal-left-logo</vt:lpstr>
      <vt:lpstr>Nuclear Fuel Performance</vt:lpstr>
      <vt:lpstr>Last Time</vt:lpstr>
      <vt:lpstr>Creep</vt:lpstr>
      <vt:lpstr>Creep Example</vt:lpstr>
      <vt:lpstr>Creep</vt:lpstr>
      <vt:lpstr>Creep</vt:lpstr>
      <vt:lpstr>Zirconium Hydrides</vt:lpstr>
      <vt:lpstr>Mechanical Behavior of Zr Cladding</vt:lpstr>
      <vt:lpstr>Irradiation Hardening</vt:lpstr>
      <vt:lpstr>Dislocation Channels</vt:lpstr>
      <vt:lpstr>Dislocation Channels</vt:lpstr>
      <vt:lpstr>Fatigue</vt:lpstr>
      <vt:lpstr>Zr Fatigue</vt:lpstr>
      <vt:lpstr>Pellet Cladding Interaction (PCI)</vt:lpstr>
      <vt:lpstr>Physical Phenomena in PCI</vt:lpstr>
      <vt:lpstr>Stress Corrosion Cracking (SCC)</vt:lpstr>
      <vt:lpstr>Corrosive Environment</vt:lpstr>
      <vt:lpstr>Corrosive Environment</vt:lpstr>
      <vt:lpstr>Corrosive Environment</vt:lpstr>
      <vt:lpstr>Corrosive Environment</vt:lpstr>
      <vt:lpstr>Susceptible Material</vt:lpstr>
      <vt:lpstr>Susceptible Material</vt:lpstr>
      <vt:lpstr>Sufficient Stress</vt:lpstr>
      <vt:lpstr>Reducing Internal Pressure</vt:lpstr>
      <vt:lpstr>Pellet Deformation</vt:lpstr>
      <vt:lpstr>Fuel Cracking</vt:lpstr>
      <vt:lpstr>Missing Pellet Surface</vt:lpstr>
      <vt:lpstr>Sufficient Time</vt:lpstr>
      <vt:lpstr>Effect of Burnup</vt:lpstr>
      <vt:lpstr>Rim/HBS Region</vt:lpstr>
      <vt:lpstr>Rim/HBS Region</vt:lpstr>
      <vt:lpstr>HBS and Fission Gas Release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119</cp:revision>
  <dcterms:created xsi:type="dcterms:W3CDTF">2020-02-19T20:03:05Z</dcterms:created>
  <dcterms:modified xsi:type="dcterms:W3CDTF">2024-04-02T13:17:59Z</dcterms:modified>
</cp:coreProperties>
</file>